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72" r:id="rId12"/>
    <p:sldId id="273" r:id="rId13"/>
    <p:sldId id="274" r:id="rId14"/>
    <p:sldId id="266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50" d="100"/>
          <a:sy n="50" d="100"/>
        </p:scale>
        <p:origin x="-91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pearce:Dropbox:Frailty:MANCHESTER%20frailty%20database%20v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pearce:Dropbox:Frailty:MANCHESTER%20frailty%20database%20v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pearce:Dropbox:Frailty:MANCHESTER%20frailty%20database%20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Sheet1!$AA$46:$AA$50</c:f>
              <c:strCache>
                <c:ptCount val="5"/>
                <c:pt idx="0">
                  <c:v>CT Scan </c:v>
                </c:pt>
                <c:pt idx="1">
                  <c:v>Operation</c:v>
                </c:pt>
                <c:pt idx="2">
                  <c:v>CT &amp; Operation</c:v>
                </c:pt>
                <c:pt idx="3">
                  <c:v>CT &amp; No operation</c:v>
                </c:pt>
                <c:pt idx="4">
                  <c:v>Operation &amp; No CT Scan</c:v>
                </c:pt>
              </c:strCache>
            </c:strRef>
          </c:cat>
          <c:val>
            <c:numRef>
              <c:f>Sheet1!$AB$46:$AB$50</c:f>
              <c:numCache>
                <c:formatCode>General</c:formatCode>
                <c:ptCount val="5"/>
                <c:pt idx="0">
                  <c:v>18</c:v>
                </c:pt>
                <c:pt idx="1">
                  <c:v>12</c:v>
                </c:pt>
                <c:pt idx="2">
                  <c:v>5</c:v>
                </c:pt>
                <c:pt idx="3">
                  <c:v>13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70848"/>
        <c:axId val="83872384"/>
      </c:barChart>
      <c:catAx>
        <c:axId val="83870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872384"/>
        <c:crosses val="autoZero"/>
        <c:auto val="1"/>
        <c:lblAlgn val="ctr"/>
        <c:lblOffset val="100"/>
        <c:noMultiLvlLbl val="0"/>
      </c:catAx>
      <c:valAx>
        <c:axId val="83872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870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Sheet1!$P$64:$Q$64</c:f>
              <c:strCache>
                <c:ptCount val="2"/>
                <c:pt idx="0">
                  <c:v>Abnormal Moca</c:v>
                </c:pt>
                <c:pt idx="1">
                  <c:v>Normal Moca</c:v>
                </c:pt>
              </c:strCache>
            </c:strRef>
          </c:cat>
          <c:val>
            <c:numRef>
              <c:f>Sheet1!$P$65:$Q$65</c:f>
              <c:numCache>
                <c:formatCode>General</c:formatCode>
                <c:ptCount val="2"/>
                <c:pt idx="0">
                  <c:v>37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932608"/>
        <c:axId val="78934400"/>
      </c:barChart>
      <c:catAx>
        <c:axId val="78932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8934400"/>
        <c:crosses val="autoZero"/>
        <c:auto val="1"/>
        <c:lblAlgn val="ctr"/>
        <c:lblOffset val="100"/>
        <c:noMultiLvlLbl val="0"/>
      </c:catAx>
      <c:valAx>
        <c:axId val="7893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932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445648807245502E-2"/>
          <c:y val="4.9758120248790602E-2"/>
          <c:w val="0.71266897050073996"/>
          <c:h val="0.8942454929830380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Sheet1!$G$63</c:f>
              <c:strCache>
                <c:ptCount val="1"/>
                <c:pt idx="0">
                  <c:v>Vulnerable / Frail</c:v>
                </c:pt>
              </c:strCache>
            </c:strRef>
          </c:tx>
          <c:invertIfNegative val="0"/>
          <c:val>
            <c:numRef>
              <c:f>Sheet1!$H$63:$N$63</c:f>
              <c:numCache>
                <c:formatCode>General</c:formatCode>
                <c:ptCount val="7"/>
                <c:pt idx="3">
                  <c:v>12</c:v>
                </c:pt>
                <c:pt idx="4">
                  <c:v>0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</c:ser>
        <c:ser>
          <c:idx val="2"/>
          <c:order val="1"/>
          <c:tx>
            <c:strRef>
              <c:f>Sheet1!$G$64</c:f>
              <c:strCache>
                <c:ptCount val="1"/>
                <c:pt idx="0">
                  <c:v>Fit / Well</c:v>
                </c:pt>
              </c:strCache>
            </c:strRef>
          </c:tx>
          <c:invertIfNegative val="0"/>
          <c:val>
            <c:numRef>
              <c:f>Sheet1!$H$64:$N$64</c:f>
              <c:numCache>
                <c:formatCode>General</c:formatCode>
                <c:ptCount val="7"/>
                <c:pt idx="0">
                  <c:v>5</c:v>
                </c:pt>
                <c:pt idx="1">
                  <c:v>14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956032"/>
        <c:axId val="78957568"/>
      </c:barChart>
      <c:catAx>
        <c:axId val="78956032"/>
        <c:scaling>
          <c:orientation val="minMax"/>
        </c:scaling>
        <c:delete val="0"/>
        <c:axPos val="b"/>
        <c:majorTickMark val="out"/>
        <c:minorTickMark val="none"/>
        <c:tickLblPos val="nextTo"/>
        <c:crossAx val="78957568"/>
        <c:crosses val="autoZero"/>
        <c:auto val="1"/>
        <c:lblAlgn val="ctr"/>
        <c:lblOffset val="100"/>
        <c:noMultiLvlLbl val="0"/>
      </c:catAx>
      <c:valAx>
        <c:axId val="7895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956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D2D66-B3DA-364C-A708-0A73A3ED58C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7F17A-921F-7C4C-AA8F-372A95F44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Have a look at </a:t>
            </a:r>
            <a:r>
              <a:rPr lang="en-GB" dirty="0" err="1" smtClean="0"/>
              <a:t>opsoc.eu</a:t>
            </a:r>
            <a:endParaRPr lang="en-GB" dirty="0" smtClean="0"/>
          </a:p>
          <a:p>
            <a:r>
              <a:rPr lang="en-GB" dirty="0" smtClean="0"/>
              <a:t>Presentatio</a:t>
            </a:r>
            <a:r>
              <a:rPr lang="en-GB" baseline="0" dirty="0" smtClean="0"/>
              <a:t>n on </a:t>
            </a:r>
            <a:r>
              <a:rPr lang="en-GB" baseline="0" dirty="0" err="1" smtClean="0"/>
              <a:t>prev</a:t>
            </a:r>
            <a:r>
              <a:rPr lang="en-GB" baseline="0" dirty="0" smtClean="0"/>
              <a:t> data</a:t>
            </a:r>
          </a:p>
          <a:p>
            <a:r>
              <a:rPr lang="en-GB" baseline="0" dirty="0" smtClean="0"/>
              <a:t>Have a word about </a:t>
            </a:r>
            <a:r>
              <a:rPr lang="en-GB" baseline="0" dirty="0" err="1" smtClean="0"/>
              <a:t>opsoc</a:t>
            </a:r>
            <a:r>
              <a:rPr lang="en-GB" baseline="0" dirty="0" smtClean="0"/>
              <a:t> - multiple projects on surgery in older surgical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F17A-921F-7C4C-AA8F-372A95F444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58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BEFORE THIS FIRST SLIDE – NEW SLIDE WITH A FEW WORDS – talk around</a:t>
            </a:r>
          </a:p>
          <a:p>
            <a:r>
              <a:rPr lang="en-GB" dirty="0" smtClean="0"/>
              <a:t>Increasing ageing</a:t>
            </a:r>
            <a:r>
              <a:rPr lang="en-GB" baseline="0" dirty="0" smtClean="0"/>
              <a:t> population, difficult decision of when to operate and not</a:t>
            </a:r>
          </a:p>
          <a:p>
            <a:r>
              <a:rPr lang="en-GB" baseline="0" dirty="0" smtClean="0"/>
              <a:t>Increasingly age is not sufficient a reason not to operate</a:t>
            </a:r>
          </a:p>
          <a:p>
            <a:r>
              <a:rPr lang="en-GB" baseline="0" dirty="0" smtClean="0"/>
              <a:t>Looking at risk stratification being more common for surgical patients - ?further additions to this</a:t>
            </a:r>
          </a:p>
          <a:p>
            <a:r>
              <a:rPr lang="en-GB" baseline="0" dirty="0" smtClean="0"/>
              <a:t>Risks of operation/outcomes/LOS</a:t>
            </a:r>
          </a:p>
          <a:p>
            <a:r>
              <a:rPr lang="en-GB" baseline="0" dirty="0" smtClean="0"/>
              <a:t>We thought previously that dementia in acute surgical patients </a:t>
            </a:r>
            <a:r>
              <a:rPr lang="en-GB" baseline="0" dirty="0" err="1" smtClean="0"/>
              <a:t>isnt</a:t>
            </a:r>
            <a:r>
              <a:rPr lang="en-GB" baseline="0" dirty="0" smtClean="0"/>
              <a:t> assessed</a:t>
            </a:r>
          </a:p>
          <a:p>
            <a:r>
              <a:rPr lang="en-GB" baseline="0" dirty="0" smtClean="0"/>
              <a:t>Effects of cognitive impairment on pre op – consent, assessment/ post-op – ERAS difficulties reaching milestones, increased LOS, likelihood to require further care</a:t>
            </a:r>
          </a:p>
          <a:p>
            <a:r>
              <a:rPr lang="en-GB" baseline="0" dirty="0" smtClean="0"/>
              <a:t>Increasing help for older patients with multiple medical problems/cognitive impairment makes a massive difference – e.g </a:t>
            </a:r>
            <a:r>
              <a:rPr lang="en-GB" baseline="0" dirty="0" err="1" smtClean="0"/>
              <a:t>orthogeris</a:t>
            </a:r>
            <a:r>
              <a:rPr lang="en-GB" baseline="0" dirty="0" smtClean="0"/>
              <a:t> in NOF patients improves outcomes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RISK STRATIFICATION</a:t>
            </a:r>
          </a:p>
          <a:p>
            <a:r>
              <a:rPr lang="en-GB" dirty="0" smtClean="0"/>
              <a:t>In current</a:t>
            </a:r>
            <a:r>
              <a:rPr lang="en-GB" baseline="0" dirty="0" smtClean="0"/>
              <a:t> risk stratification we look at end organ function – </a:t>
            </a:r>
            <a:r>
              <a:rPr lang="en-GB" baseline="0" dirty="0" err="1" smtClean="0"/>
              <a:t>PPOSSUM</a:t>
            </a:r>
            <a:endParaRPr lang="en-GB" baseline="0" dirty="0" smtClean="0"/>
          </a:p>
          <a:p>
            <a:r>
              <a:rPr lang="en-GB" baseline="0" dirty="0" smtClean="0"/>
              <a:t>Should we be looking at more?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Increased incidence of post op complications even when adjusted for age, ASA grade and risk factors</a:t>
            </a:r>
          </a:p>
          <a:p>
            <a:endParaRPr lang="en-GB" baseline="0" dirty="0" smtClean="0"/>
          </a:p>
          <a:p>
            <a:r>
              <a:rPr lang="en-GB" baseline="0" dirty="0" smtClean="0"/>
              <a:t>CQUIN standard - include %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Along the bottom of paper refs</a:t>
            </a:r>
          </a:p>
          <a:p>
            <a:r>
              <a:rPr lang="en-GB" baseline="0" dirty="0" smtClean="0"/>
              <a:t>1st author et al. Title and journal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F17A-921F-7C4C-AA8F-372A95F444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5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Audit but starting</a:t>
            </a:r>
            <a:r>
              <a:rPr lang="en-GB" baseline="0" dirty="0" smtClean="0"/>
              <a:t> from nothing – as no patients have AMT </a:t>
            </a:r>
            <a:endParaRPr lang="en-GB" dirty="0" smtClean="0"/>
          </a:p>
          <a:p>
            <a:r>
              <a:rPr lang="en-GB" dirty="0" smtClean="0"/>
              <a:t>Data will contribute</a:t>
            </a:r>
            <a:r>
              <a:rPr lang="en-GB" baseline="0" dirty="0" smtClean="0"/>
              <a:t> national audit</a:t>
            </a:r>
          </a:p>
          <a:p>
            <a:r>
              <a:rPr lang="en-GB" baseline="0" dirty="0" smtClean="0"/>
              <a:t>None of our patients were assessed – AMT in booklet, not filled in</a:t>
            </a:r>
          </a:p>
          <a:p>
            <a:r>
              <a:rPr lang="en-GB" baseline="0" dirty="0" smtClean="0"/>
              <a:t>Would aim to report this at the end of our audit, and compare AMT with MOCA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F17A-921F-7C4C-AA8F-372A95F444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4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City centre</a:t>
            </a:r>
            <a:r>
              <a:rPr lang="en-GB" baseline="0" dirty="0" smtClean="0"/>
              <a:t> – urban population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Write full titles in tools – don</a:t>
            </a:r>
            <a:r>
              <a:rPr lang="fr-FR" baseline="0" dirty="0" smtClean="0"/>
              <a:t>’</a:t>
            </a:r>
            <a:r>
              <a:rPr lang="en-GB" baseline="0" dirty="0" smtClean="0"/>
              <a:t>t need to include what they are 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F17A-921F-7C4C-AA8F-372A95F444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Need to contain</a:t>
            </a:r>
            <a:r>
              <a:rPr lang="en-GB" baseline="0" dirty="0" smtClean="0"/>
              <a:t> what an abnormal score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F17A-921F-7C4C-AA8F-372A95F444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5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Need to add</a:t>
            </a:r>
            <a:r>
              <a:rPr lang="en-GB" baseline="0" dirty="0" smtClean="0"/>
              <a:t> whats abnormal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F17A-921F-7C4C-AA8F-372A95F444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reason</a:t>
            </a:r>
            <a:r>
              <a:rPr lang="en-GB" baseline="0" dirty="0" smtClean="0"/>
              <a:t> we use these 3 scores is that they correlate well with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F17A-921F-7C4C-AA8F-372A95F444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32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Pick out</a:t>
            </a:r>
            <a:r>
              <a:rPr lang="en-GB" baseline="0" dirty="0" smtClean="0"/>
              <a:t> main points – plus those in the abstract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F17A-921F-7C4C-AA8F-372A95F444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2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contributing</a:t>
            </a:r>
            <a:r>
              <a:rPr lang="en-GB" baseline="0" dirty="0" smtClean="0"/>
              <a:t> to national data – data on frailty, Cog </a:t>
            </a:r>
            <a:r>
              <a:rPr lang="en-GB" baseline="0" dirty="0" err="1" smtClean="0"/>
              <a:t>im</a:t>
            </a:r>
            <a:r>
              <a:rPr lang="en-GB" baseline="0" dirty="0" smtClean="0"/>
              <a:t>, delirium</a:t>
            </a:r>
          </a:p>
          <a:p>
            <a:r>
              <a:rPr lang="en-GB" baseline="0" dirty="0" smtClean="0"/>
              <a:t>If now aim is specialist centres - they need to be able to have care packages in place for dealing with such patients – larger % populations, more readmissions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F17A-921F-7C4C-AA8F-372A95F444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7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4900" dirty="0" smtClean="0"/>
              <a:t>Presence of cognitive impairment in emergency general</a:t>
            </a:r>
            <a:r>
              <a:rPr lang="en-GB" sz="4900" baseline="0" dirty="0" smtClean="0"/>
              <a:t> surgery</a:t>
            </a:r>
            <a:endParaRPr lang="en-GB" sz="49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5147732"/>
            <a:ext cx="7766936" cy="1096899"/>
          </a:xfrm>
        </p:spPr>
        <p:txBody>
          <a:bodyPr>
            <a:normAutofit fontScale="6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J Law, L</a:t>
            </a:r>
            <a:r>
              <a:rPr lang="en-GB" baseline="0" dirty="0" smtClean="0"/>
              <a:t> Pearce, E Norris, J Hill</a:t>
            </a:r>
          </a:p>
          <a:p>
            <a:r>
              <a:rPr lang="en-GB" baseline="0" dirty="0" smtClean="0"/>
              <a:t>Manchester Regional Association of Surgeons</a:t>
            </a:r>
          </a:p>
          <a:p>
            <a:r>
              <a:rPr lang="en-GB" baseline="0" dirty="0" smtClean="0"/>
              <a:t>Stepping Hill Hospital – 7 Nov 2014</a:t>
            </a:r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14585" y="1538481"/>
            <a:ext cx="8846843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7334" y="1734441"/>
            <a:ext cx="5069759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/>
              <a:t>Total 50 patients: </a:t>
            </a:r>
          </a:p>
          <a:p>
            <a:pPr lvl="1"/>
            <a:r>
              <a:rPr lang="en-GB" smtClean="0"/>
              <a:t>Mean age 75.19 yo (SD 7.58)</a:t>
            </a:r>
          </a:p>
          <a:p>
            <a:pPr lvl="1"/>
            <a:r>
              <a:rPr lang="en-GB" smtClean="0"/>
              <a:t>27 (54%) Female</a:t>
            </a:r>
          </a:p>
          <a:p>
            <a:pPr lvl="1"/>
            <a:endParaRPr lang="en-GB" sz="2000" smtClean="0"/>
          </a:p>
          <a:p>
            <a:r>
              <a:rPr lang="en-GB" sz="2000" smtClean="0"/>
              <a:t>Mortality: single patient</a:t>
            </a:r>
          </a:p>
          <a:p>
            <a:pPr lvl="1"/>
            <a:r>
              <a:rPr lang="en-GB" smtClean="0"/>
              <a:t>30 Day Mortality = 90 Day Mortality</a:t>
            </a:r>
          </a:p>
          <a:p>
            <a:pPr marL="457200" lvl="1" indent="0">
              <a:buFont typeface="Wingdings 3" charset="2"/>
              <a:buNone/>
            </a:pPr>
            <a:endParaRPr lang="en-GB" smtClean="0"/>
          </a:p>
          <a:p>
            <a:r>
              <a:rPr lang="en-GB" sz="2000" smtClean="0"/>
              <a:t>Readmission at 30 days:</a:t>
            </a:r>
          </a:p>
          <a:p>
            <a:pPr lvl="1"/>
            <a:r>
              <a:rPr lang="en-GB" sz="1800" smtClean="0"/>
              <a:t>22% patients readmitted</a:t>
            </a:r>
          </a:p>
          <a:p>
            <a:pPr lvl="1"/>
            <a:r>
              <a:rPr lang="en-GB" sz="1800" smtClean="0"/>
              <a:t>8.3% readmitted if had a surgical procedure</a:t>
            </a:r>
          </a:p>
          <a:p>
            <a:pPr marL="0" indent="0">
              <a:buFont typeface="Wingdings 3" charset="2"/>
              <a:buNone/>
            </a:pPr>
            <a:endParaRPr lang="en-GB" sz="2000" smtClean="0"/>
          </a:p>
          <a:p>
            <a:pPr marL="457200" lvl="1" indent="0">
              <a:buFont typeface="Wingdings 3" charset="2"/>
              <a:buNone/>
            </a:pPr>
            <a:endParaRPr lang="en-GB" sz="1800" smtClean="0"/>
          </a:p>
          <a:p>
            <a:pPr marL="457200" lvl="1" indent="0">
              <a:buFont typeface="Wingdings 3" charset="2"/>
              <a:buNone/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4387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Scanning &amp; Surgical Intervention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772015"/>
              </p:ext>
            </p:extLst>
          </p:nvPr>
        </p:nvGraphicFramePr>
        <p:xfrm>
          <a:off x="677862" y="2160588"/>
          <a:ext cx="8847137" cy="454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03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9225" y="1524000"/>
            <a:ext cx="5190066" cy="4087811"/>
          </a:xfrm>
        </p:spPr>
        <p:txBody>
          <a:bodyPr/>
          <a:lstStyle/>
          <a:p>
            <a:pPr lvl="1"/>
            <a:r>
              <a:rPr lang="en-GB" sz="1800" dirty="0" smtClean="0"/>
              <a:t>Mean </a:t>
            </a:r>
            <a:r>
              <a:rPr lang="en-GB" sz="1800" dirty="0"/>
              <a:t>19.79</a:t>
            </a:r>
          </a:p>
          <a:p>
            <a:pPr lvl="1"/>
            <a:r>
              <a:rPr lang="en-GB" sz="1800" dirty="0"/>
              <a:t>Median 21 (range 0-29)</a:t>
            </a:r>
          </a:p>
          <a:p>
            <a:pPr lvl="1"/>
            <a:r>
              <a:rPr lang="en-GB" sz="1800" dirty="0"/>
              <a:t>13 (26%) in normal range</a:t>
            </a:r>
          </a:p>
          <a:p>
            <a:pPr lvl="1"/>
            <a:r>
              <a:rPr lang="en-GB" sz="1800" dirty="0"/>
              <a:t>2 (4%) unable to attempt as too unwell</a:t>
            </a:r>
          </a:p>
          <a:p>
            <a:pPr lvl="1"/>
            <a:r>
              <a:rPr lang="en-GB" sz="1800" dirty="0"/>
              <a:t>Correlation of abnormal </a:t>
            </a:r>
            <a:r>
              <a:rPr lang="en-GB" sz="1800" dirty="0" err="1"/>
              <a:t>MoCA</a:t>
            </a:r>
            <a:r>
              <a:rPr lang="en-GB" sz="1800" dirty="0"/>
              <a:t>:</a:t>
            </a:r>
          </a:p>
          <a:p>
            <a:pPr lvl="2"/>
            <a:r>
              <a:rPr lang="en-GB" sz="1600" dirty="0" err="1"/>
              <a:t>Multimorbidity</a:t>
            </a:r>
            <a:r>
              <a:rPr lang="en-GB" sz="1600" dirty="0"/>
              <a:t> (p &lt;0.01)</a:t>
            </a:r>
          </a:p>
          <a:p>
            <a:pPr lvl="2"/>
            <a:r>
              <a:rPr lang="en-GB" sz="1600" dirty="0"/>
              <a:t>Age (p = 0.34)</a:t>
            </a:r>
          </a:p>
          <a:p>
            <a:pPr lvl="2"/>
            <a:r>
              <a:rPr lang="en-GB" sz="1600" dirty="0"/>
              <a:t>Sex (p = 0.162)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664351"/>
              </p:ext>
            </p:extLst>
          </p:nvPr>
        </p:nvGraphicFramePr>
        <p:xfrm>
          <a:off x="677334" y="1524000"/>
          <a:ext cx="5571066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87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Frailty (CHSA score)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902074"/>
              </p:ext>
            </p:extLst>
          </p:nvPr>
        </p:nvGraphicFramePr>
        <p:xfrm>
          <a:off x="457201" y="1447800"/>
          <a:ext cx="6629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509206" y="1676400"/>
            <a:ext cx="8846843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800" baseline="0" dirty="0" smtClean="0"/>
              <a:t>18 (36%) assessed as vulnerable or frail</a:t>
            </a:r>
            <a:endParaRPr lang="en-GB" sz="1800" dirty="0" smtClean="0"/>
          </a:p>
          <a:p>
            <a:pPr lvl="1"/>
            <a:r>
              <a:rPr lang="en-GB" sz="1800" dirty="0" err="1" smtClean="0"/>
              <a:t>Multimorbidity</a:t>
            </a:r>
            <a:r>
              <a:rPr lang="en-GB" sz="1800" baseline="0" dirty="0" smtClean="0"/>
              <a:t> did not correlate </a:t>
            </a:r>
          </a:p>
          <a:p>
            <a:pPr marL="457200" lvl="1" indent="0">
              <a:buNone/>
            </a:pPr>
            <a:r>
              <a:rPr lang="en-GB" sz="1800" dirty="0" smtClean="0"/>
              <a:t>    </a:t>
            </a:r>
            <a:r>
              <a:rPr lang="en-GB" sz="1800" baseline="0" dirty="0" smtClean="0"/>
              <a:t>with frailty (p = 0.39)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26998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Abnormal</a:t>
            </a:r>
            <a:r>
              <a:rPr lang="en-GB" baseline="0" dirty="0" smtClean="0"/>
              <a:t> MoCA (cognitive impairment) and </a:t>
            </a:r>
            <a:r>
              <a:rPr lang="en-GB" baseline="0" dirty="0" err="1" smtClean="0"/>
              <a:t>multimorbidity</a:t>
            </a:r>
            <a:r>
              <a:rPr lang="en-GB" baseline="0" dirty="0" smtClean="0"/>
              <a:t> correlate</a:t>
            </a:r>
            <a:endParaRPr lang="en-GB" dirty="0" smtClean="0"/>
          </a:p>
          <a:p>
            <a:r>
              <a:rPr lang="en-GB" dirty="0" smtClean="0"/>
              <a:t>Increased</a:t>
            </a:r>
            <a:r>
              <a:rPr lang="en-GB" baseline="0" dirty="0" smtClean="0"/>
              <a:t> readmission rates with older patients who did not have surgical procedures</a:t>
            </a:r>
          </a:p>
          <a:p>
            <a:r>
              <a:rPr lang="en-GB" baseline="0" dirty="0" smtClean="0"/>
              <a:t>Older patients increasingly part of acute surgical admissions</a:t>
            </a:r>
          </a:p>
          <a:p>
            <a:r>
              <a:rPr lang="en-GB" baseline="0" dirty="0" smtClean="0"/>
              <a:t>Limitations: small sample size, emergency admissions only, other considerations</a:t>
            </a:r>
          </a:p>
          <a:p>
            <a:r>
              <a:rPr lang="en-GB" baseline="0" dirty="0" smtClean="0"/>
              <a:t>Contributing to National data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780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5029200"/>
            <a:ext cx="7766936" cy="1646302"/>
          </a:xfrm>
        </p:spPr>
        <p:txBody>
          <a:bodyPr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Thank you</a:t>
            </a:r>
          </a:p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algn="ctr"/>
            <a:r>
              <a:rPr lang="en-GB" sz="3600" dirty="0" err="1" smtClean="0"/>
              <a:t>www.opsoc.eu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7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FER_surgery_flowchart_v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t="5383" r="5042" b="47241"/>
          <a:stretch/>
        </p:blipFill>
        <p:spPr>
          <a:xfrm>
            <a:off x="866287" y="221524"/>
            <a:ext cx="10631700" cy="652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315158"/>
          </a:xfrm>
        </p:spPr>
        <p:txBody>
          <a:bodyPr>
            <a:noAutofit/>
          </a:bodyPr>
          <a:lstStyle/>
          <a:p>
            <a:r>
              <a:rPr lang="en-GB" sz="2000" dirty="0" smtClean="0"/>
              <a:t>Increasing</a:t>
            </a:r>
            <a:r>
              <a:rPr lang="en-GB" sz="2000" baseline="0" dirty="0" smtClean="0"/>
              <a:t> in older patients in both acute an elective surgery</a:t>
            </a:r>
          </a:p>
          <a:p>
            <a:r>
              <a:rPr lang="en-GB" sz="2000" baseline="0" dirty="0" smtClean="0"/>
              <a:t>Rate of surgical procedures in older people is increasing faster than the rate of ageing</a:t>
            </a:r>
          </a:p>
          <a:p>
            <a:r>
              <a:rPr lang="en-GB" sz="2000" baseline="0" dirty="0" smtClean="0"/>
              <a:t>Extra consideration of this population is relatively new to surgery</a:t>
            </a:r>
          </a:p>
          <a:p>
            <a:r>
              <a:rPr lang="en-GB" sz="2000" baseline="0" dirty="0" smtClean="0"/>
              <a:t>Surgery in the older population carries other considerations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952" y="6395987"/>
            <a:ext cx="111959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>
                <a:solidFill>
                  <a:schemeClr val="bg1">
                    <a:lumMod val="65000"/>
                  </a:schemeClr>
                </a:solidFill>
              </a:rPr>
              <a:t>Partridge</a:t>
            </a:r>
            <a:r>
              <a:rPr lang="en-GB" sz="1700" baseline="0" dirty="0" smtClean="0">
                <a:solidFill>
                  <a:schemeClr val="bg1">
                    <a:lumMod val="65000"/>
                  </a:schemeClr>
                </a:solidFill>
              </a:rPr>
              <a:t>, J.S., </a:t>
            </a:r>
            <a:r>
              <a:rPr lang="en-GB" sz="1700" i="1" baseline="0" dirty="0" smtClean="0">
                <a:solidFill>
                  <a:schemeClr val="bg1">
                    <a:lumMod val="65000"/>
                  </a:schemeClr>
                </a:solidFill>
              </a:rPr>
              <a:t>et al. </a:t>
            </a:r>
            <a:r>
              <a:rPr lang="en-GB" sz="1700" i="0" baseline="0" dirty="0" smtClean="0">
                <a:solidFill>
                  <a:schemeClr val="bg1">
                    <a:lumMod val="65000"/>
                  </a:schemeClr>
                </a:solidFill>
              </a:rPr>
              <a:t>Frailty in the older surgical patient: a review. Age and ageing (2012)</a:t>
            </a:r>
            <a:endParaRPr lang="en-US" sz="1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Cognitive</a:t>
            </a:r>
            <a:r>
              <a:rPr lang="en-GB" baseline="0" dirty="0" smtClean="0"/>
              <a:t> impairment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4198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COMMON</a:t>
            </a:r>
          </a:p>
          <a:p>
            <a:pPr lvl="1"/>
            <a:r>
              <a:rPr lang="en-GB" dirty="0" smtClean="0"/>
              <a:t>25%</a:t>
            </a:r>
            <a:r>
              <a:rPr lang="en-GB" baseline="0" dirty="0" smtClean="0"/>
              <a:t> hospital beds occupied by patients with dementia</a:t>
            </a:r>
          </a:p>
          <a:p>
            <a:pPr lvl="1"/>
            <a:r>
              <a:rPr lang="en-GB" baseline="0" dirty="0" smtClean="0"/>
              <a:t>1 in 3 people over 65 will go on to develop dementia</a:t>
            </a:r>
          </a:p>
          <a:p>
            <a:pPr lvl="1"/>
            <a:r>
              <a:rPr lang="en-GB" baseline="0" dirty="0" smtClean="0"/>
              <a:t>Set to double over the next 30 years</a:t>
            </a:r>
          </a:p>
          <a:p>
            <a:r>
              <a:rPr lang="en-GB" baseline="0" dirty="0" smtClean="0"/>
              <a:t>PRE-OPERATIVE STRATIFICATION (Emerging evidence)</a:t>
            </a:r>
          </a:p>
          <a:p>
            <a:pPr lvl="1"/>
            <a:r>
              <a:rPr lang="en-GB" baseline="0" dirty="0" smtClean="0"/>
              <a:t>Increased incidence of 1 or more post-op complication</a:t>
            </a:r>
          </a:p>
          <a:p>
            <a:pPr lvl="1"/>
            <a:r>
              <a:rPr lang="en-GB" baseline="0" dirty="0" smtClean="0"/>
              <a:t>Increased 6 month mortality</a:t>
            </a:r>
          </a:p>
          <a:p>
            <a:pPr lvl="1"/>
            <a:r>
              <a:rPr lang="en-GB" baseline="0" dirty="0" smtClean="0"/>
              <a:t>Increased LOS</a:t>
            </a:r>
          </a:p>
          <a:p>
            <a:pPr lvl="0"/>
            <a:r>
              <a:rPr lang="en-GB" baseline="0" dirty="0" smtClean="0"/>
              <a:t>2012 CQUIN:</a:t>
            </a:r>
          </a:p>
          <a:p>
            <a:pPr lvl="1"/>
            <a:r>
              <a:rPr lang="en-GB" baseline="0" dirty="0" smtClean="0"/>
              <a:t>Financial rewards for hospitals offering dementia and delirium risk assessments</a:t>
            </a:r>
          </a:p>
          <a:p>
            <a:pPr lvl="1"/>
            <a:r>
              <a:rPr lang="en-GB" baseline="0" dirty="0" smtClean="0"/>
              <a:t>90% older patients (over 3 consecutive months)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2207" y="5964070"/>
            <a:ext cx="11195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Department of Health, CQUIN:</a:t>
            </a:r>
            <a:r>
              <a:rPr lang="en-GB" sz="1600" baseline="0" dirty="0" smtClean="0">
                <a:solidFill>
                  <a:schemeClr val="bg1">
                    <a:lumMod val="65000"/>
                  </a:schemeClr>
                </a:solidFill>
              </a:rPr>
              <a:t> Prime Minister's Challenge on Dementia (2012)</a:t>
            </a:r>
          </a:p>
          <a:p>
            <a:r>
              <a:rPr lang="en-GB" sz="1600" baseline="0" dirty="0" smtClean="0">
                <a:solidFill>
                  <a:schemeClr val="bg1">
                    <a:lumMod val="65000"/>
                  </a:schemeClr>
                </a:solidFill>
              </a:rPr>
              <a:t>Robinson, T.M. </a:t>
            </a:r>
            <a:r>
              <a:rPr lang="en-GB" sz="1600" i="1" baseline="0" dirty="0" smtClean="0">
                <a:solidFill>
                  <a:schemeClr val="bg1">
                    <a:lumMod val="65000"/>
                  </a:schemeClr>
                </a:solidFill>
              </a:rPr>
              <a:t>et al. </a:t>
            </a:r>
            <a:r>
              <a:rPr lang="en-GB" sz="1600" i="0" baseline="0" dirty="0" smtClean="0">
                <a:solidFill>
                  <a:schemeClr val="bg1">
                    <a:lumMod val="65000"/>
                  </a:schemeClr>
                </a:solidFill>
              </a:rPr>
              <a:t> Pre operative cognitive dysfunction is related to adverse post- operative outcomes in the elderly. J Am Coll </a:t>
            </a:r>
            <a:r>
              <a:rPr lang="en-GB" sz="1600" i="0" baseline="0" dirty="0" err="1" smtClean="0">
                <a:solidFill>
                  <a:schemeClr val="bg1">
                    <a:lumMod val="65000"/>
                  </a:schemeClr>
                </a:solidFill>
              </a:rPr>
              <a:t>Surg</a:t>
            </a:r>
            <a:r>
              <a:rPr lang="en-GB" sz="1600" i="0" baseline="0" dirty="0" smtClean="0">
                <a:solidFill>
                  <a:schemeClr val="bg1">
                    <a:lumMod val="65000"/>
                  </a:schemeClr>
                </a:solidFill>
              </a:rPr>
              <a:t> (2012)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Frailty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"A medical syndrome with multiple</a:t>
            </a:r>
            <a:r>
              <a:rPr lang="en-GB" baseline="0" dirty="0" smtClean="0"/>
              <a:t> causes and contributors that is characterised by diminished strength, endurance, and reduced physiologic function that increases an individual's vulnerability for developing increased dependency and/or death"</a:t>
            </a:r>
          </a:p>
          <a:p>
            <a:r>
              <a:rPr lang="en-GB" baseline="0" dirty="0" smtClean="0"/>
              <a:t>Increased risk of mortality after hospital admission:</a:t>
            </a:r>
          </a:p>
          <a:p>
            <a:pPr lvl="1"/>
            <a:r>
              <a:rPr lang="en-GB" baseline="0" dirty="0" smtClean="0"/>
              <a:t>Within 30 days of admission (OR 4.04, CI 95% 1.07 – 15.21)</a:t>
            </a:r>
          </a:p>
          <a:p>
            <a:pPr lvl="1"/>
            <a:r>
              <a:rPr lang="en-GB" baseline="0" dirty="0" smtClean="0"/>
              <a:t>Within 90 days of admission (OR 3.04, CI 95% 1.25 – 7.43)</a:t>
            </a:r>
          </a:p>
          <a:p>
            <a:pPr lvl="0"/>
            <a:r>
              <a:rPr lang="en-GB" baseline="0" dirty="0" smtClean="0"/>
              <a:t>Increased LOS</a:t>
            </a:r>
          </a:p>
          <a:p>
            <a:pPr lvl="0"/>
            <a:r>
              <a:rPr lang="en-GB" baseline="0" dirty="0" smtClean="0"/>
              <a:t>As likely to </a:t>
            </a:r>
            <a:r>
              <a:rPr lang="en-GB" baseline="0" smtClean="0"/>
              <a:t>undergo surgery as non-frail patients</a:t>
            </a:r>
            <a:endParaRPr lang="en-GB" baseline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0017" y="6211669"/>
            <a:ext cx="1119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Department of Health, CQUIN:</a:t>
            </a:r>
            <a:r>
              <a:rPr lang="en-GB" sz="1600" baseline="0" dirty="0" smtClean="0">
                <a:solidFill>
                  <a:schemeClr val="bg1">
                    <a:lumMod val="65000"/>
                  </a:schemeClr>
                </a:solidFill>
              </a:rPr>
              <a:t> Prime Minister's Challenge on Dementia (2012)</a:t>
            </a:r>
          </a:p>
          <a:p>
            <a:r>
              <a:rPr lang="en-GB" sz="1600" baseline="0" dirty="0" smtClean="0">
                <a:solidFill>
                  <a:schemeClr val="bg1">
                    <a:lumMod val="65000"/>
                  </a:schemeClr>
                </a:solidFill>
              </a:rPr>
              <a:t>Hewitt J., </a:t>
            </a:r>
            <a:r>
              <a:rPr lang="en-GB" sz="1600" i="1" baseline="0" dirty="0" smtClean="0">
                <a:solidFill>
                  <a:schemeClr val="bg1">
                    <a:lumMod val="65000"/>
                  </a:schemeClr>
                </a:solidFill>
              </a:rPr>
              <a:t>et.al</a:t>
            </a:r>
            <a:r>
              <a:rPr lang="en-GB" sz="1600" i="0" baseline="0" dirty="0" smtClean="0">
                <a:solidFill>
                  <a:schemeClr val="bg1">
                    <a:lumMod val="65000"/>
                  </a:schemeClr>
                </a:solidFill>
              </a:rPr>
              <a:t> Prevalence of Frailty and its Association with Mortality in General Surgery. Am J </a:t>
            </a:r>
            <a:r>
              <a:rPr lang="en-GB" sz="1600" i="0" baseline="0" dirty="0" err="1" smtClean="0">
                <a:solidFill>
                  <a:schemeClr val="bg1">
                    <a:lumMod val="65000"/>
                  </a:schemeClr>
                </a:solidFill>
              </a:rPr>
              <a:t>Surg</a:t>
            </a:r>
            <a:r>
              <a:rPr lang="en-GB" sz="1600" i="0" baseline="0" dirty="0" smtClean="0">
                <a:solidFill>
                  <a:schemeClr val="bg1">
                    <a:lumMod val="65000"/>
                  </a:schemeClr>
                </a:solidFill>
              </a:rPr>
              <a:t> (2014)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</a:t>
            </a:r>
            <a:r>
              <a:rPr lang="en-GB" baseline="0" dirty="0" smtClean="0"/>
              <a:t> assess older acute surgical patients for cognitive impairment and delirium</a:t>
            </a:r>
          </a:p>
          <a:p>
            <a:r>
              <a:rPr lang="en-GB" baseline="0" dirty="0" smtClean="0"/>
              <a:t>To assess older acute surgical patients for frailty and baseline markers (such as Hb, Albumin)</a:t>
            </a:r>
          </a:p>
          <a:p>
            <a:r>
              <a:rPr lang="en-GB" baseline="0" dirty="0" smtClean="0"/>
              <a:t>Outcome data for mortality, CT scanning and surgical procedures</a:t>
            </a:r>
          </a:p>
          <a:p>
            <a:r>
              <a:rPr lang="en-GB" baseline="0" dirty="0" smtClean="0"/>
              <a:t>Contribute to a larger pool of data for a National audit regarding older surgical patients</a:t>
            </a:r>
          </a:p>
        </p:txBody>
      </p:sp>
    </p:spTree>
    <p:extLst>
      <p:ext uri="{BB962C8B-B14F-4D97-AF65-F5344CB8AC3E}">
        <p14:creationId xmlns:p14="http://schemas.microsoft.com/office/powerpoint/2010/main" val="17893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Single institution</a:t>
            </a:r>
            <a:endParaRPr lang="en-GB" baseline="0" dirty="0" smtClean="0"/>
          </a:p>
          <a:p>
            <a:r>
              <a:rPr lang="en-GB" baseline="0" dirty="0" smtClean="0"/>
              <a:t>Patients over 65 years old admitted to acute general surgery</a:t>
            </a:r>
          </a:p>
          <a:p>
            <a:r>
              <a:rPr lang="en-GB" baseline="0" dirty="0" smtClean="0"/>
              <a:t>One month </a:t>
            </a:r>
          </a:p>
          <a:p>
            <a:r>
              <a:rPr lang="en-GB" dirty="0" smtClean="0"/>
              <a:t>Baseline</a:t>
            </a:r>
            <a:r>
              <a:rPr lang="en-GB" baseline="0" dirty="0" smtClean="0"/>
              <a:t> data (including age, Hb, albumin, co-morbidities, </a:t>
            </a:r>
            <a:r>
              <a:rPr lang="en-GB" baseline="0" dirty="0" err="1" smtClean="0"/>
              <a:t>polypharmacy</a:t>
            </a:r>
            <a:r>
              <a:rPr lang="en-GB" baseline="0" dirty="0" smtClean="0"/>
              <a:t>)</a:t>
            </a:r>
          </a:p>
          <a:p>
            <a:r>
              <a:rPr lang="en-GB" baseline="0" dirty="0" smtClean="0"/>
              <a:t>Montreal Cognitive Assessment</a:t>
            </a:r>
          </a:p>
          <a:p>
            <a:r>
              <a:rPr lang="en-GB" baseline="0" dirty="0" smtClean="0"/>
              <a:t>Confusion Assessment Method</a:t>
            </a:r>
          </a:p>
          <a:p>
            <a:r>
              <a:rPr lang="en-GB" baseline="0" dirty="0" smtClean="0"/>
              <a:t>Canadian Study of Health and Ageing frailty scale</a:t>
            </a:r>
          </a:p>
          <a:p>
            <a:r>
              <a:rPr lang="en-GB" baseline="0" dirty="0" smtClean="0"/>
              <a:t>Outcome data – CT/Surgical procedures, 30 day mortality, 30 day readmission to hospital</a:t>
            </a:r>
          </a:p>
          <a:p>
            <a:r>
              <a:rPr lang="en-GB" dirty="0" smtClean="0"/>
              <a:t>Statistical</a:t>
            </a:r>
            <a:r>
              <a:rPr lang="en-GB" baseline="0" dirty="0" smtClean="0"/>
              <a:t> analysis using SPSS version </a:t>
            </a:r>
            <a:r>
              <a:rPr lang="en-GB" baseline="0" smtClean="0"/>
              <a:t>20  </a:t>
            </a:r>
            <a:r>
              <a:rPr lang="en-GB" baseline="0" dirty="0" smtClean="0"/>
              <a:t>– Chi </a:t>
            </a:r>
            <a:r>
              <a:rPr lang="en-GB" baseline="0" smtClean="0"/>
              <a:t>Squared test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472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3" y="1149935"/>
            <a:ext cx="4144923" cy="553136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30779" y="1588168"/>
            <a:ext cx="3643223" cy="445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Validated</a:t>
            </a:r>
            <a:r>
              <a:rPr lang="en-GB" baseline="0" dirty="0" smtClean="0"/>
              <a:t> for use for assessing cognitive impairment</a:t>
            </a:r>
          </a:p>
          <a:p>
            <a:r>
              <a:rPr lang="en-GB" baseline="0" dirty="0" smtClean="0"/>
              <a:t>More sensitive than mini-mental state examination (MMSE) at detecting mild cognitive impairment</a:t>
            </a:r>
          </a:p>
          <a:p>
            <a:r>
              <a:rPr lang="en-GB" baseline="0" dirty="0" smtClean="0"/>
              <a:t>Both MOCA and MMSE high specificity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75668" y="5399773"/>
            <a:ext cx="5087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chemeClr val="bg1">
                    <a:lumMod val="75000"/>
                  </a:schemeClr>
                </a:solidFill>
              </a:rPr>
              <a:t>Nasreddine</a:t>
            </a: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. Z,</a:t>
            </a:r>
            <a:r>
              <a:rPr lang="en-GB" sz="160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600" i="1" baseline="0" dirty="0" smtClean="0">
                <a:solidFill>
                  <a:schemeClr val="bg1">
                    <a:lumMod val="75000"/>
                  </a:schemeClr>
                </a:solidFill>
              </a:rPr>
              <a:t>et al. </a:t>
            </a:r>
            <a:r>
              <a:rPr lang="en-GB" sz="1600" i="0" baseline="0" dirty="0" smtClean="0">
                <a:solidFill>
                  <a:schemeClr val="bg1">
                    <a:lumMod val="75000"/>
                  </a:schemeClr>
                </a:solidFill>
              </a:rPr>
              <a:t>The Montreal Cognitive Assessment MoCA: A brief screening tool for mild cognitive impairment. J Am Geri </a:t>
            </a:r>
            <a:r>
              <a:rPr lang="en-GB" sz="1600" i="0" baseline="0" dirty="0" err="1" smtClean="0">
                <a:solidFill>
                  <a:schemeClr val="bg1">
                    <a:lumMod val="75000"/>
                  </a:schemeClr>
                </a:solidFill>
              </a:rPr>
              <a:t>Soc</a:t>
            </a:r>
            <a:r>
              <a:rPr lang="en-GB" sz="1600" i="0" baseline="0" dirty="0" smtClean="0">
                <a:solidFill>
                  <a:schemeClr val="bg1">
                    <a:lumMod val="75000"/>
                  </a:schemeClr>
                </a:solidFill>
              </a:rPr>
              <a:t> (2005)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2021" y="1270000"/>
            <a:ext cx="4105236" cy="1660358"/>
          </a:xfrm>
        </p:spPr>
        <p:txBody>
          <a:bodyPr/>
          <a:lstStyle/>
          <a:p>
            <a:r>
              <a:rPr lang="en-GB" dirty="0" smtClean="0"/>
              <a:t>To assess for</a:t>
            </a:r>
            <a:r>
              <a:rPr lang="en-GB" baseline="0" dirty="0" smtClean="0"/>
              <a:t> delirium</a:t>
            </a:r>
          </a:p>
          <a:p>
            <a:r>
              <a:rPr lang="en-GB" baseline="0" dirty="0" smtClean="0"/>
              <a:t>High sensitivity (94%) and specificity (89%)</a:t>
            </a:r>
          </a:p>
          <a:p>
            <a:r>
              <a:rPr lang="en-GB" baseline="0" dirty="0" smtClean="0"/>
              <a:t>Easy to use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270000"/>
            <a:ext cx="3740662" cy="5441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5668" y="5399773"/>
            <a:ext cx="5087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Wei,</a:t>
            </a:r>
            <a:r>
              <a:rPr lang="en-GB" sz="1600" baseline="0" dirty="0" smtClean="0">
                <a:solidFill>
                  <a:schemeClr val="bg1">
                    <a:lumMod val="75000"/>
                  </a:schemeClr>
                </a:solidFill>
              </a:rPr>
              <a:t> L.A.</a:t>
            </a:r>
            <a:r>
              <a:rPr lang="en-GB" sz="1600" i="1" baseline="0" dirty="0" smtClean="0">
                <a:solidFill>
                  <a:schemeClr val="bg1">
                    <a:lumMod val="75000"/>
                  </a:schemeClr>
                </a:solidFill>
              </a:rPr>
              <a:t> et al. </a:t>
            </a:r>
            <a:r>
              <a:rPr lang="en-GB" sz="1600" i="0" baseline="0" dirty="0" smtClean="0">
                <a:solidFill>
                  <a:schemeClr val="bg1">
                    <a:lumMod val="75000"/>
                  </a:schemeClr>
                </a:solidFill>
              </a:rPr>
              <a:t>The Cognitive Assessment Method: A Systematic Review of Current Usage. J Am Geri </a:t>
            </a:r>
            <a:r>
              <a:rPr lang="en-GB" sz="1600" i="0" baseline="0" dirty="0" err="1" smtClean="0">
                <a:solidFill>
                  <a:schemeClr val="bg1">
                    <a:lumMod val="75000"/>
                  </a:schemeClr>
                </a:solidFill>
              </a:rPr>
              <a:t>Soc</a:t>
            </a:r>
            <a:r>
              <a:rPr lang="en-GB" sz="1600" i="0" baseline="0" dirty="0" smtClean="0">
                <a:solidFill>
                  <a:schemeClr val="bg1">
                    <a:lumMod val="75000"/>
                  </a:schemeClr>
                </a:solidFill>
              </a:rPr>
              <a:t> (2008)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CSHA Frailty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844" y="1270001"/>
            <a:ext cx="3542158" cy="4771362"/>
          </a:xfrm>
        </p:spPr>
        <p:txBody>
          <a:bodyPr/>
          <a:lstStyle/>
          <a:p>
            <a:r>
              <a:rPr lang="en-GB" dirty="0" smtClean="0"/>
              <a:t>Easy</a:t>
            </a:r>
            <a:r>
              <a:rPr lang="en-GB" baseline="0" dirty="0" smtClean="0"/>
              <a:t> to use</a:t>
            </a:r>
          </a:p>
          <a:p>
            <a:r>
              <a:rPr lang="en-GB" dirty="0" smtClean="0"/>
              <a:t>No</a:t>
            </a:r>
            <a:r>
              <a:rPr lang="en-GB" baseline="0" dirty="0" smtClean="0"/>
              <a:t> agreed single score for frailty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09" y="1270000"/>
            <a:ext cx="5017089" cy="4880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1844" y="5210366"/>
            <a:ext cx="5087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0" baseline="0" dirty="0" err="1" smtClean="0">
                <a:solidFill>
                  <a:schemeClr val="bg1">
                    <a:lumMod val="75000"/>
                  </a:schemeClr>
                </a:solidFill>
              </a:rPr>
              <a:t>Rockwood</a:t>
            </a:r>
            <a:r>
              <a:rPr lang="en-GB" sz="1600" i="0" baseline="0" dirty="0" smtClean="0">
                <a:solidFill>
                  <a:schemeClr val="bg1">
                    <a:lumMod val="75000"/>
                  </a:schemeClr>
                </a:solidFill>
              </a:rPr>
              <a:t> K, </a:t>
            </a:r>
            <a:r>
              <a:rPr lang="en-GB" sz="1600" i="1" baseline="0" dirty="0" smtClean="0">
                <a:solidFill>
                  <a:schemeClr val="bg1">
                    <a:lumMod val="75000"/>
                  </a:schemeClr>
                </a:solidFill>
              </a:rPr>
              <a:t>et al. </a:t>
            </a:r>
            <a:r>
              <a:rPr lang="en-GB" sz="1600" i="0" baseline="0" dirty="0" smtClean="0">
                <a:solidFill>
                  <a:schemeClr val="bg1">
                    <a:lumMod val="75000"/>
                  </a:schemeClr>
                </a:solidFill>
              </a:rPr>
              <a:t>A comparison of 2 approaches of measuring frailty in elderly people. J </a:t>
            </a:r>
            <a:r>
              <a:rPr lang="en-GB" sz="1600" i="0" baseline="0" dirty="0" err="1" smtClean="0">
                <a:solidFill>
                  <a:schemeClr val="bg1">
                    <a:lumMod val="75000"/>
                  </a:schemeClr>
                </a:solidFill>
              </a:rPr>
              <a:t>Gerointol</a:t>
            </a:r>
            <a:r>
              <a:rPr lang="en-GB" sz="1600" i="0" baseline="0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en-GB" sz="1600" i="0" baseline="0" dirty="0" err="1" smtClean="0">
                <a:solidFill>
                  <a:schemeClr val="bg1">
                    <a:lumMod val="75000"/>
                  </a:schemeClr>
                </a:solidFill>
              </a:rPr>
              <a:t>Biol</a:t>
            </a:r>
            <a:r>
              <a:rPr lang="en-GB" sz="1600" i="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600" i="0" baseline="0" dirty="0" err="1" smtClean="0">
                <a:solidFill>
                  <a:schemeClr val="bg1">
                    <a:lumMod val="75000"/>
                  </a:schemeClr>
                </a:solidFill>
              </a:rPr>
              <a:t>Sci</a:t>
            </a:r>
            <a:r>
              <a:rPr lang="en-GB" sz="1600" i="0" baseline="0" dirty="0" smtClean="0">
                <a:solidFill>
                  <a:schemeClr val="bg1">
                    <a:lumMod val="75000"/>
                  </a:schemeClr>
                </a:solidFill>
              </a:rPr>
              <a:t> (2007)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HDFacetV1</Template>
  <TotalTime>353</TotalTime>
  <Words>1127</Words>
  <Application>Microsoft Office PowerPoint</Application>
  <PresentationFormat>Custom</PresentationFormat>
  <Paragraphs>144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Presence of cognitive impairment in emergency general surgery</vt:lpstr>
      <vt:lpstr>Background</vt:lpstr>
      <vt:lpstr>Cognitive impairment </vt:lpstr>
      <vt:lpstr>Frailty</vt:lpstr>
      <vt:lpstr>Aim</vt:lpstr>
      <vt:lpstr>Method</vt:lpstr>
      <vt:lpstr>MoCA</vt:lpstr>
      <vt:lpstr>CAM</vt:lpstr>
      <vt:lpstr>CSHA Frailty scale</vt:lpstr>
      <vt:lpstr>Results</vt:lpstr>
      <vt:lpstr>CT Scanning &amp; Surgical Intervention</vt:lpstr>
      <vt:lpstr>MOCA</vt:lpstr>
      <vt:lpstr>Frailty (CHSA score)</vt:lpstr>
      <vt:lpstr>Conclusion</vt:lpstr>
      <vt:lpstr> Thank you    www.opsoc.eu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Law</dc:creator>
  <cp:lastModifiedBy>insrv</cp:lastModifiedBy>
  <cp:revision>165</cp:revision>
  <dcterms:created xsi:type="dcterms:W3CDTF">2014-11-02T09:54:03Z</dcterms:created>
  <dcterms:modified xsi:type="dcterms:W3CDTF">2014-11-20T11:13:58Z</dcterms:modified>
</cp:coreProperties>
</file>