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3"/>
  </p:notesMasterIdLst>
  <p:sldIdLst>
    <p:sldId id="256" r:id="rId2"/>
  </p:sldIdLst>
  <p:sldSz cx="50411063" cy="26279475"/>
  <p:notesSz cx="6858000" cy="9144000"/>
  <p:defaultTextStyle>
    <a:defPPr>
      <a:defRPr lang="en-US"/>
    </a:defPPr>
    <a:lvl1pPr marL="0" algn="l" defTabSz="4382262" rtl="0" eaLnBrk="1" latinLnBrk="0" hangingPunct="1">
      <a:defRPr sz="8600" kern="1200">
        <a:solidFill>
          <a:schemeClr val="tx1"/>
        </a:solidFill>
        <a:latin typeface="+mn-lt"/>
        <a:ea typeface="+mn-ea"/>
        <a:cs typeface="+mn-cs"/>
      </a:defRPr>
    </a:lvl1pPr>
    <a:lvl2pPr marL="2191131" algn="l" defTabSz="4382262" rtl="0" eaLnBrk="1" latinLnBrk="0" hangingPunct="1">
      <a:defRPr sz="8600" kern="1200">
        <a:solidFill>
          <a:schemeClr val="tx1"/>
        </a:solidFill>
        <a:latin typeface="+mn-lt"/>
        <a:ea typeface="+mn-ea"/>
        <a:cs typeface="+mn-cs"/>
      </a:defRPr>
    </a:lvl2pPr>
    <a:lvl3pPr marL="4382262" algn="l" defTabSz="4382262" rtl="0" eaLnBrk="1" latinLnBrk="0" hangingPunct="1">
      <a:defRPr sz="8600" kern="1200">
        <a:solidFill>
          <a:schemeClr val="tx1"/>
        </a:solidFill>
        <a:latin typeface="+mn-lt"/>
        <a:ea typeface="+mn-ea"/>
        <a:cs typeface="+mn-cs"/>
      </a:defRPr>
    </a:lvl3pPr>
    <a:lvl4pPr marL="6573393" algn="l" defTabSz="4382262" rtl="0" eaLnBrk="1" latinLnBrk="0" hangingPunct="1">
      <a:defRPr sz="8600" kern="1200">
        <a:solidFill>
          <a:schemeClr val="tx1"/>
        </a:solidFill>
        <a:latin typeface="+mn-lt"/>
        <a:ea typeface="+mn-ea"/>
        <a:cs typeface="+mn-cs"/>
      </a:defRPr>
    </a:lvl4pPr>
    <a:lvl5pPr marL="8764524" algn="l" defTabSz="4382262" rtl="0" eaLnBrk="1" latinLnBrk="0" hangingPunct="1">
      <a:defRPr sz="8600" kern="1200">
        <a:solidFill>
          <a:schemeClr val="tx1"/>
        </a:solidFill>
        <a:latin typeface="+mn-lt"/>
        <a:ea typeface="+mn-ea"/>
        <a:cs typeface="+mn-cs"/>
      </a:defRPr>
    </a:lvl5pPr>
    <a:lvl6pPr marL="10955655" algn="l" defTabSz="4382262" rtl="0" eaLnBrk="1" latinLnBrk="0" hangingPunct="1">
      <a:defRPr sz="8600" kern="1200">
        <a:solidFill>
          <a:schemeClr val="tx1"/>
        </a:solidFill>
        <a:latin typeface="+mn-lt"/>
        <a:ea typeface="+mn-ea"/>
        <a:cs typeface="+mn-cs"/>
      </a:defRPr>
    </a:lvl6pPr>
    <a:lvl7pPr marL="13146786" algn="l" defTabSz="4382262" rtl="0" eaLnBrk="1" latinLnBrk="0" hangingPunct="1">
      <a:defRPr sz="8600" kern="1200">
        <a:solidFill>
          <a:schemeClr val="tx1"/>
        </a:solidFill>
        <a:latin typeface="+mn-lt"/>
        <a:ea typeface="+mn-ea"/>
        <a:cs typeface="+mn-cs"/>
      </a:defRPr>
    </a:lvl7pPr>
    <a:lvl8pPr marL="15337917" algn="l" defTabSz="4382262" rtl="0" eaLnBrk="1" latinLnBrk="0" hangingPunct="1">
      <a:defRPr sz="8600" kern="1200">
        <a:solidFill>
          <a:schemeClr val="tx1"/>
        </a:solidFill>
        <a:latin typeface="+mn-lt"/>
        <a:ea typeface="+mn-ea"/>
        <a:cs typeface="+mn-cs"/>
      </a:defRPr>
    </a:lvl8pPr>
    <a:lvl9pPr marL="17529048" algn="l" defTabSz="4382262" rtl="0" eaLnBrk="1" latinLnBrk="0" hangingPunct="1">
      <a:defRPr sz="86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94660"/>
  </p:normalViewPr>
  <p:slideViewPr>
    <p:cSldViewPr>
      <p:cViewPr>
        <p:scale>
          <a:sx n="130" d="100"/>
          <a:sy n="130" d="100"/>
        </p:scale>
        <p:origin x="10056" y="17120"/>
      </p:cViewPr>
      <p:guideLst>
        <p:guide orient="horz" pos="8277"/>
        <p:guide pos="15878"/>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70" d="100"/>
          <a:sy n="70" d="100"/>
        </p:scale>
        <p:origin x="-329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lpearce:Library:Containers:com.apple.mail:Data:Library:Mail%20Downloads:A73ABD3C-8A8D-4CB7-BF6D-D352F08AFDC5:The%20Real%20Thing%20No%20Abdn.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Sheet2!$C$29</c:f>
              <c:strCache>
                <c:ptCount val="1"/>
                <c:pt idx="0">
                  <c:v>Site 1</c:v>
                </c:pt>
              </c:strCache>
            </c:strRef>
          </c:tx>
          <c:spPr>
            <a:solidFill>
              <a:schemeClr val="accent4"/>
            </a:solidFill>
          </c:spPr>
          <c:invertIfNegative val="0"/>
          <c:cat>
            <c:strRef>
              <c:f>Sheet2!$B$30:$B$34</c:f>
              <c:strCache>
                <c:ptCount val="5"/>
                <c:pt idx="0">
                  <c:v>n</c:v>
                </c:pt>
                <c:pt idx="1">
                  <c:v>Male</c:v>
                </c:pt>
                <c:pt idx="2">
                  <c:v>Female</c:v>
                </c:pt>
                <c:pt idx="3">
                  <c:v>Polypharmacy</c:v>
                </c:pt>
                <c:pt idx="4">
                  <c:v>Multimorbidity</c:v>
                </c:pt>
              </c:strCache>
            </c:strRef>
          </c:cat>
          <c:val>
            <c:numRef>
              <c:f>Sheet2!$C$30:$C$34</c:f>
              <c:numCache>
                <c:formatCode>General</c:formatCode>
                <c:ptCount val="5"/>
                <c:pt idx="0">
                  <c:v>78.0</c:v>
                </c:pt>
                <c:pt idx="1">
                  <c:v>40.0</c:v>
                </c:pt>
                <c:pt idx="2">
                  <c:v>38.0</c:v>
                </c:pt>
                <c:pt idx="3">
                  <c:v>48.0</c:v>
                </c:pt>
                <c:pt idx="4">
                  <c:v>62.0</c:v>
                </c:pt>
              </c:numCache>
            </c:numRef>
          </c:val>
        </c:ser>
        <c:ser>
          <c:idx val="1"/>
          <c:order val="1"/>
          <c:tx>
            <c:strRef>
              <c:f>Sheet2!$D$29</c:f>
              <c:strCache>
                <c:ptCount val="1"/>
                <c:pt idx="0">
                  <c:v>Site 2</c:v>
                </c:pt>
              </c:strCache>
            </c:strRef>
          </c:tx>
          <c:spPr>
            <a:solidFill>
              <a:schemeClr val="tx2"/>
            </a:solidFill>
          </c:spPr>
          <c:invertIfNegative val="0"/>
          <c:cat>
            <c:strRef>
              <c:f>Sheet2!$B$30:$B$34</c:f>
              <c:strCache>
                <c:ptCount val="5"/>
                <c:pt idx="0">
                  <c:v>n</c:v>
                </c:pt>
                <c:pt idx="1">
                  <c:v>Male</c:v>
                </c:pt>
                <c:pt idx="2">
                  <c:v>Female</c:v>
                </c:pt>
                <c:pt idx="3">
                  <c:v>Polypharmacy</c:v>
                </c:pt>
                <c:pt idx="4">
                  <c:v>Multimorbidity</c:v>
                </c:pt>
              </c:strCache>
            </c:strRef>
          </c:cat>
          <c:val>
            <c:numRef>
              <c:f>Sheet2!$D$30:$D$34</c:f>
              <c:numCache>
                <c:formatCode>General</c:formatCode>
                <c:ptCount val="5"/>
                <c:pt idx="0">
                  <c:v>92.0</c:v>
                </c:pt>
                <c:pt idx="1">
                  <c:v>46.0</c:v>
                </c:pt>
                <c:pt idx="2">
                  <c:v>46.0</c:v>
                </c:pt>
                <c:pt idx="3">
                  <c:v>61.0</c:v>
                </c:pt>
                <c:pt idx="4">
                  <c:v>67.0</c:v>
                </c:pt>
              </c:numCache>
            </c:numRef>
          </c:val>
        </c:ser>
        <c:ser>
          <c:idx val="2"/>
          <c:order val="2"/>
          <c:tx>
            <c:strRef>
              <c:f>Sheet2!$E$29</c:f>
              <c:strCache>
                <c:ptCount val="1"/>
                <c:pt idx="0">
                  <c:v>Site 3</c:v>
                </c:pt>
              </c:strCache>
            </c:strRef>
          </c:tx>
          <c:spPr>
            <a:solidFill>
              <a:schemeClr val="accent1">
                <a:lumMod val="60000"/>
                <a:lumOff val="40000"/>
              </a:schemeClr>
            </a:solidFill>
          </c:spPr>
          <c:invertIfNegative val="0"/>
          <c:cat>
            <c:strRef>
              <c:f>Sheet2!$B$30:$B$34</c:f>
              <c:strCache>
                <c:ptCount val="5"/>
                <c:pt idx="0">
                  <c:v>n</c:v>
                </c:pt>
                <c:pt idx="1">
                  <c:v>Male</c:v>
                </c:pt>
                <c:pt idx="2">
                  <c:v>Female</c:v>
                </c:pt>
                <c:pt idx="3">
                  <c:v>Polypharmacy</c:v>
                </c:pt>
                <c:pt idx="4">
                  <c:v>Multimorbidity</c:v>
                </c:pt>
              </c:strCache>
            </c:strRef>
          </c:cat>
          <c:val>
            <c:numRef>
              <c:f>Sheet2!$E$30:$E$34</c:f>
              <c:numCache>
                <c:formatCode>General</c:formatCode>
                <c:ptCount val="5"/>
                <c:pt idx="0">
                  <c:v>45.0</c:v>
                </c:pt>
                <c:pt idx="1">
                  <c:v>15.0</c:v>
                </c:pt>
                <c:pt idx="2">
                  <c:v>30.0</c:v>
                </c:pt>
                <c:pt idx="3">
                  <c:v>32.0</c:v>
                </c:pt>
                <c:pt idx="4">
                  <c:v>23.0</c:v>
                </c:pt>
              </c:numCache>
            </c:numRef>
          </c:val>
        </c:ser>
        <c:ser>
          <c:idx val="3"/>
          <c:order val="3"/>
          <c:tx>
            <c:strRef>
              <c:f>Sheet2!$F$29</c:f>
              <c:strCache>
                <c:ptCount val="1"/>
                <c:pt idx="0">
                  <c:v>Site 4</c:v>
                </c:pt>
              </c:strCache>
            </c:strRef>
          </c:tx>
          <c:spPr>
            <a:solidFill>
              <a:schemeClr val="tx1">
                <a:lumMod val="75000"/>
              </a:schemeClr>
            </a:solidFill>
          </c:spPr>
          <c:invertIfNegative val="0"/>
          <c:cat>
            <c:strRef>
              <c:f>Sheet2!$B$30:$B$34</c:f>
              <c:strCache>
                <c:ptCount val="5"/>
                <c:pt idx="0">
                  <c:v>n</c:v>
                </c:pt>
                <c:pt idx="1">
                  <c:v>Male</c:v>
                </c:pt>
                <c:pt idx="2">
                  <c:v>Female</c:v>
                </c:pt>
                <c:pt idx="3">
                  <c:v>Polypharmacy</c:v>
                </c:pt>
                <c:pt idx="4">
                  <c:v>Multimorbidity</c:v>
                </c:pt>
              </c:strCache>
            </c:strRef>
          </c:cat>
          <c:val>
            <c:numRef>
              <c:f>Sheet2!$F$30:$F$34</c:f>
              <c:numCache>
                <c:formatCode>General</c:formatCode>
                <c:ptCount val="5"/>
                <c:pt idx="0">
                  <c:v>51.0</c:v>
                </c:pt>
                <c:pt idx="1">
                  <c:v>22.0</c:v>
                </c:pt>
                <c:pt idx="2">
                  <c:v>29.0</c:v>
                </c:pt>
                <c:pt idx="3">
                  <c:v>29.0</c:v>
                </c:pt>
                <c:pt idx="4">
                  <c:v>35.0</c:v>
                </c:pt>
              </c:numCache>
            </c:numRef>
          </c:val>
        </c:ser>
        <c:dLbls>
          <c:showLegendKey val="0"/>
          <c:showVal val="0"/>
          <c:showCatName val="0"/>
          <c:showSerName val="0"/>
          <c:showPercent val="0"/>
          <c:showBubbleSize val="0"/>
        </c:dLbls>
        <c:gapWidth val="150"/>
        <c:axId val="2005662616"/>
        <c:axId val="1999531496"/>
      </c:barChart>
      <c:catAx>
        <c:axId val="2005662616"/>
        <c:scaling>
          <c:orientation val="minMax"/>
        </c:scaling>
        <c:delete val="0"/>
        <c:axPos val="b"/>
        <c:majorTickMark val="out"/>
        <c:minorTickMark val="none"/>
        <c:tickLblPos val="nextTo"/>
        <c:txPr>
          <a:bodyPr rot="0"/>
          <a:lstStyle/>
          <a:p>
            <a:pPr>
              <a:defRPr sz="2600" b="1" i="0">
                <a:latin typeface="Verdana"/>
              </a:defRPr>
            </a:pPr>
            <a:endParaRPr lang="en-US"/>
          </a:p>
        </c:txPr>
        <c:crossAx val="1999531496"/>
        <c:crosses val="autoZero"/>
        <c:auto val="1"/>
        <c:lblAlgn val="ctr"/>
        <c:lblOffset val="100"/>
        <c:noMultiLvlLbl val="0"/>
      </c:catAx>
      <c:valAx>
        <c:axId val="1999531496"/>
        <c:scaling>
          <c:orientation val="minMax"/>
        </c:scaling>
        <c:delete val="0"/>
        <c:axPos val="l"/>
        <c:majorGridlines/>
        <c:numFmt formatCode="General" sourceLinked="1"/>
        <c:majorTickMark val="out"/>
        <c:minorTickMark val="none"/>
        <c:tickLblPos val="nextTo"/>
        <c:txPr>
          <a:bodyPr/>
          <a:lstStyle/>
          <a:p>
            <a:pPr>
              <a:defRPr sz="3000" b="1" i="0">
                <a:latin typeface="Verdana"/>
              </a:defRPr>
            </a:pPr>
            <a:endParaRPr lang="en-US"/>
          </a:p>
        </c:txPr>
        <c:crossAx val="2005662616"/>
        <c:crosses val="autoZero"/>
        <c:crossBetween val="between"/>
      </c:valAx>
    </c:plotArea>
    <c:legend>
      <c:legendPos val="r"/>
      <c:layout/>
      <c:overlay val="0"/>
      <c:txPr>
        <a:bodyPr/>
        <a:lstStyle/>
        <a:p>
          <a:pPr>
            <a:defRPr sz="3000">
              <a:latin typeface="Verdana"/>
            </a:defRPr>
          </a:pPr>
          <a:endParaRPr lang="en-US"/>
        </a:p>
      </c:txPr>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5CB76C-C6E8-4C8E-839D-9616A72631E7}" type="datetimeFigureOut">
              <a:rPr lang="en-GB" smtClean="0"/>
              <a:pPr/>
              <a:t>20/03/2015</a:t>
            </a:fld>
            <a:endParaRPr lang="en-GB" dirty="0"/>
          </a:p>
        </p:txBody>
      </p:sp>
      <p:sp>
        <p:nvSpPr>
          <p:cNvPr id="4" name="Slide Image Placeholder 3"/>
          <p:cNvSpPr>
            <a:spLocks noGrp="1" noRot="1" noChangeAspect="1"/>
          </p:cNvSpPr>
          <p:nvPr>
            <p:ph type="sldImg" idx="2"/>
          </p:nvPr>
        </p:nvSpPr>
        <p:spPr>
          <a:xfrm>
            <a:off x="141288" y="685800"/>
            <a:ext cx="6575425"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E3ED55-F820-410B-8B88-1F31862D4383}" type="slidenum">
              <a:rPr lang="en-GB" smtClean="0"/>
              <a:pPr/>
              <a:t>‹#›</a:t>
            </a:fld>
            <a:endParaRPr lang="en-GB" dirty="0"/>
          </a:p>
        </p:txBody>
      </p:sp>
    </p:spTree>
    <p:extLst>
      <p:ext uri="{BB962C8B-B14F-4D97-AF65-F5344CB8AC3E}">
        <p14:creationId xmlns:p14="http://schemas.microsoft.com/office/powerpoint/2010/main" val="2027609701"/>
      </p:ext>
    </p:extLst>
  </p:cSld>
  <p:clrMap bg1="lt1" tx1="dk1" bg2="lt2" tx2="dk2" accent1="accent1" accent2="accent2" accent3="accent3" accent4="accent4" accent5="accent5" accent6="accent6" hlink="hlink" folHlink="folHlink"/>
  <p:notesStyle>
    <a:lvl1pPr marL="0" algn="l" defTabSz="4382262" rtl="0" eaLnBrk="1" latinLnBrk="0" hangingPunct="1">
      <a:defRPr sz="5800" kern="1200">
        <a:solidFill>
          <a:schemeClr val="tx1"/>
        </a:solidFill>
        <a:latin typeface="+mn-lt"/>
        <a:ea typeface="+mn-ea"/>
        <a:cs typeface="+mn-cs"/>
      </a:defRPr>
    </a:lvl1pPr>
    <a:lvl2pPr marL="2191131" algn="l" defTabSz="4382262" rtl="0" eaLnBrk="1" latinLnBrk="0" hangingPunct="1">
      <a:defRPr sz="5800" kern="1200">
        <a:solidFill>
          <a:schemeClr val="tx1"/>
        </a:solidFill>
        <a:latin typeface="+mn-lt"/>
        <a:ea typeface="+mn-ea"/>
        <a:cs typeface="+mn-cs"/>
      </a:defRPr>
    </a:lvl2pPr>
    <a:lvl3pPr marL="4382262" algn="l" defTabSz="4382262" rtl="0" eaLnBrk="1" latinLnBrk="0" hangingPunct="1">
      <a:defRPr sz="5800" kern="1200">
        <a:solidFill>
          <a:schemeClr val="tx1"/>
        </a:solidFill>
        <a:latin typeface="+mn-lt"/>
        <a:ea typeface="+mn-ea"/>
        <a:cs typeface="+mn-cs"/>
      </a:defRPr>
    </a:lvl3pPr>
    <a:lvl4pPr marL="6573393" algn="l" defTabSz="4382262" rtl="0" eaLnBrk="1" latinLnBrk="0" hangingPunct="1">
      <a:defRPr sz="5800" kern="1200">
        <a:solidFill>
          <a:schemeClr val="tx1"/>
        </a:solidFill>
        <a:latin typeface="+mn-lt"/>
        <a:ea typeface="+mn-ea"/>
        <a:cs typeface="+mn-cs"/>
      </a:defRPr>
    </a:lvl4pPr>
    <a:lvl5pPr marL="8764524" algn="l" defTabSz="4382262" rtl="0" eaLnBrk="1" latinLnBrk="0" hangingPunct="1">
      <a:defRPr sz="5800" kern="1200">
        <a:solidFill>
          <a:schemeClr val="tx1"/>
        </a:solidFill>
        <a:latin typeface="+mn-lt"/>
        <a:ea typeface="+mn-ea"/>
        <a:cs typeface="+mn-cs"/>
      </a:defRPr>
    </a:lvl5pPr>
    <a:lvl6pPr marL="10955655" algn="l" defTabSz="4382262" rtl="0" eaLnBrk="1" latinLnBrk="0" hangingPunct="1">
      <a:defRPr sz="5800" kern="1200">
        <a:solidFill>
          <a:schemeClr val="tx1"/>
        </a:solidFill>
        <a:latin typeface="+mn-lt"/>
        <a:ea typeface="+mn-ea"/>
        <a:cs typeface="+mn-cs"/>
      </a:defRPr>
    </a:lvl6pPr>
    <a:lvl7pPr marL="13146786" algn="l" defTabSz="4382262" rtl="0" eaLnBrk="1" latinLnBrk="0" hangingPunct="1">
      <a:defRPr sz="5800" kern="1200">
        <a:solidFill>
          <a:schemeClr val="tx1"/>
        </a:solidFill>
        <a:latin typeface="+mn-lt"/>
        <a:ea typeface="+mn-ea"/>
        <a:cs typeface="+mn-cs"/>
      </a:defRPr>
    </a:lvl7pPr>
    <a:lvl8pPr marL="15337917" algn="l" defTabSz="4382262" rtl="0" eaLnBrk="1" latinLnBrk="0" hangingPunct="1">
      <a:defRPr sz="5800" kern="1200">
        <a:solidFill>
          <a:schemeClr val="tx1"/>
        </a:solidFill>
        <a:latin typeface="+mn-lt"/>
        <a:ea typeface="+mn-ea"/>
        <a:cs typeface="+mn-cs"/>
      </a:defRPr>
    </a:lvl8pPr>
    <a:lvl9pPr marL="17529048" algn="l" defTabSz="4382262" rtl="0" eaLnBrk="1" latinLnBrk="0" hangingPunct="1">
      <a:defRPr sz="5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288" y="685800"/>
            <a:ext cx="6575425"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0E3ED55-F820-410B-8B88-1F31862D4383}" type="slidenum">
              <a:rPr lang="en-GB" smtClean="0"/>
              <a:pPr/>
              <a:t>1</a:t>
            </a:fld>
            <a:endParaRPr lang="en-GB" dirty="0"/>
          </a:p>
        </p:txBody>
      </p:sp>
    </p:spTree>
    <p:extLst>
      <p:ext uri="{BB962C8B-B14F-4D97-AF65-F5344CB8AC3E}">
        <p14:creationId xmlns:p14="http://schemas.microsoft.com/office/powerpoint/2010/main" val="468457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2940646" y="5255895"/>
            <a:ext cx="43286299" cy="7007860"/>
          </a:xfrm>
          <a:ln>
            <a:noFill/>
          </a:ln>
        </p:spPr>
        <p:txBody>
          <a:bodyPr vert="horz" tIns="0" rIns="87645"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268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2940645" y="12371571"/>
            <a:ext cx="43303103" cy="6715866"/>
          </a:xfrm>
        </p:spPr>
        <p:txBody>
          <a:bodyPr lIns="0" rIns="87645"/>
          <a:lstStyle>
            <a:lvl1pPr marL="0" marR="219113" indent="0" algn="r">
              <a:buNone/>
              <a:defRPr>
                <a:solidFill>
                  <a:schemeClr val="tx1"/>
                </a:solidFill>
              </a:defRPr>
            </a:lvl1pPr>
            <a:lvl2pPr marL="2191131" indent="0" algn="ctr">
              <a:buNone/>
            </a:lvl2pPr>
            <a:lvl3pPr marL="4382262" indent="0" algn="ctr">
              <a:buNone/>
            </a:lvl3pPr>
            <a:lvl4pPr marL="6573393" indent="0" algn="ctr">
              <a:buNone/>
            </a:lvl4pPr>
            <a:lvl5pPr marL="8764524" indent="0" algn="ctr">
              <a:buNone/>
            </a:lvl5pPr>
            <a:lvl6pPr marL="10955655" indent="0" algn="ctr">
              <a:buNone/>
            </a:lvl6pPr>
            <a:lvl7pPr marL="13146786" indent="0" algn="ctr">
              <a:buNone/>
            </a:lvl7pPr>
            <a:lvl8pPr marL="15337917" indent="0" algn="ctr">
              <a:buNone/>
            </a:lvl8pPr>
            <a:lvl9pPr marL="17529048"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4CA33AE-7840-42F7-AA36-78BBD250B38E}" type="datetimeFigureOut">
              <a:rPr lang="en-GB" smtClean="0"/>
              <a:pPr/>
              <a:t>20/03/2015</a:t>
            </a:fld>
            <a:endParaRPr lang="en-GB" dirty="0"/>
          </a:p>
        </p:txBody>
      </p:sp>
      <p:sp>
        <p:nvSpPr>
          <p:cNvPr id="19" name="Footer Placeholder 18"/>
          <p:cNvSpPr>
            <a:spLocks noGrp="1"/>
          </p:cNvSpPr>
          <p:nvPr>
            <p:ph type="ftr" sz="quarter" idx="11"/>
          </p:nvPr>
        </p:nvSpPr>
        <p:spPr/>
        <p:txBody>
          <a:bodyPr/>
          <a:lstStyle/>
          <a:p>
            <a:endParaRPr lang="en-GB" dirty="0"/>
          </a:p>
        </p:txBody>
      </p:sp>
      <p:sp>
        <p:nvSpPr>
          <p:cNvPr id="27" name="Slide Number Placeholder 26"/>
          <p:cNvSpPr>
            <a:spLocks noGrp="1"/>
          </p:cNvSpPr>
          <p:nvPr>
            <p:ph type="sldNum" sz="quarter" idx="12"/>
          </p:nvPr>
        </p:nvSpPr>
        <p:spPr/>
        <p:txBody>
          <a:bodyPr/>
          <a:lstStyle/>
          <a:p>
            <a:fld id="{56499D87-DC4D-482A-82C5-8528125FE467}" type="slidenum">
              <a:rPr lang="en-GB" smtClean="0"/>
              <a:pPr/>
              <a:t>‹#›</a:t>
            </a:fld>
            <a:endParaRPr lang="en-GB"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CA33AE-7840-42F7-AA36-78BBD250B38E}" type="datetimeFigureOut">
              <a:rPr lang="en-GB" smtClean="0"/>
              <a:pPr/>
              <a:t>20/03/2015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6499D87-DC4D-482A-82C5-8528125FE467}"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548021" y="3503937"/>
            <a:ext cx="11342489" cy="1997118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2520553" y="3503937"/>
            <a:ext cx="33187283" cy="1997118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CA33AE-7840-42F7-AA36-78BBD250B38E}" type="datetimeFigureOut">
              <a:rPr lang="en-GB" smtClean="0"/>
              <a:pPr/>
              <a:t>20/03/2015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6499D87-DC4D-482A-82C5-8528125FE467}"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CA33AE-7840-42F7-AA36-78BBD250B38E}" type="datetimeFigureOut">
              <a:rPr lang="en-GB" smtClean="0"/>
              <a:pPr/>
              <a:t>20/03/2015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6499D87-DC4D-482A-82C5-8528125FE467}"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923841" y="5045659"/>
            <a:ext cx="42849404" cy="52208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268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923841" y="10364124"/>
            <a:ext cx="42849404" cy="5785132"/>
          </a:xfrm>
        </p:spPr>
        <p:txBody>
          <a:bodyPr lIns="219113" rIns="219113" anchor="t"/>
          <a:lstStyle>
            <a:lvl1pPr marL="0" indent="0">
              <a:buNone/>
              <a:defRPr sz="10500">
                <a:solidFill>
                  <a:schemeClr val="tx1"/>
                </a:solidFill>
              </a:defRPr>
            </a:lvl1pPr>
            <a:lvl2pPr>
              <a:buNone/>
              <a:defRPr sz="8600">
                <a:solidFill>
                  <a:schemeClr val="tx1">
                    <a:tint val="75000"/>
                  </a:schemeClr>
                </a:solidFill>
              </a:defRPr>
            </a:lvl2pPr>
            <a:lvl3pPr>
              <a:buNone/>
              <a:defRPr sz="7700">
                <a:solidFill>
                  <a:schemeClr val="tx1">
                    <a:tint val="75000"/>
                  </a:schemeClr>
                </a:solidFill>
              </a:defRPr>
            </a:lvl3pPr>
            <a:lvl4pPr>
              <a:buNone/>
              <a:defRPr sz="6700">
                <a:solidFill>
                  <a:schemeClr val="tx1">
                    <a:tint val="75000"/>
                  </a:schemeClr>
                </a:solidFill>
              </a:defRPr>
            </a:lvl4pPr>
            <a:lvl5pPr>
              <a:buNone/>
              <a:defRPr sz="67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4CA33AE-7840-42F7-AA36-78BBD250B38E}" type="datetimeFigureOut">
              <a:rPr lang="en-GB" smtClean="0"/>
              <a:pPr/>
              <a:t>20/03/2015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6499D87-DC4D-482A-82C5-8528125FE467}" type="slidenum">
              <a:rPr lang="en-GB" smtClean="0"/>
              <a:pPr/>
              <a:t>‹#›</a:t>
            </a:fld>
            <a:endParaRPr lang="en-GB"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520553" y="2698026"/>
            <a:ext cx="45369957" cy="4379913"/>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2520553" y="7357658"/>
            <a:ext cx="22264886" cy="16994061"/>
          </a:xfrm>
        </p:spPr>
        <p:txBody>
          <a:bodyPr/>
          <a:lstStyle>
            <a:lvl1pPr>
              <a:defRPr sz="12500"/>
            </a:lvl1pPr>
            <a:lvl2pPr>
              <a:defRPr sz="11500"/>
            </a:lvl2pPr>
            <a:lvl3pPr>
              <a:defRPr sz="9600"/>
            </a:lvl3pPr>
            <a:lvl4pPr>
              <a:defRPr sz="8600"/>
            </a:lvl4pPr>
            <a:lvl5pPr>
              <a:defRPr sz="8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25625624" y="7357658"/>
            <a:ext cx="22264886" cy="16994061"/>
          </a:xfrm>
        </p:spPr>
        <p:txBody>
          <a:bodyPr/>
          <a:lstStyle>
            <a:lvl1pPr>
              <a:defRPr sz="12500"/>
            </a:lvl1pPr>
            <a:lvl2pPr>
              <a:defRPr sz="11500"/>
            </a:lvl2pPr>
            <a:lvl3pPr>
              <a:defRPr sz="9600"/>
            </a:lvl3pPr>
            <a:lvl4pPr>
              <a:defRPr sz="8600"/>
            </a:lvl4pPr>
            <a:lvl5pPr>
              <a:defRPr sz="8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4CA33AE-7840-42F7-AA36-78BBD250B38E}" type="datetimeFigureOut">
              <a:rPr lang="en-GB" smtClean="0"/>
              <a:pPr/>
              <a:t>20/03/2015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6499D87-DC4D-482A-82C5-8528125FE467}"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20553" y="2698026"/>
            <a:ext cx="45369957" cy="4379913"/>
          </a:xfrm>
        </p:spPr>
        <p:txBody>
          <a:bodyPr tIns="219113"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520557" y="7109207"/>
            <a:ext cx="22273641" cy="2526600"/>
          </a:xfrm>
        </p:spPr>
        <p:txBody>
          <a:bodyPr lIns="219113" tIns="0" rIns="219113" bIns="0" anchor="ctr">
            <a:noAutofit/>
          </a:bodyPr>
          <a:lstStyle>
            <a:lvl1pPr marL="0" indent="0">
              <a:buNone/>
              <a:defRPr sz="11500" b="1" cap="none" baseline="0">
                <a:solidFill>
                  <a:schemeClr val="tx2"/>
                </a:solidFill>
                <a:effectLst/>
              </a:defRPr>
            </a:lvl1pPr>
            <a:lvl2pPr>
              <a:buNone/>
              <a:defRPr sz="9600" b="1"/>
            </a:lvl2pPr>
            <a:lvl3pPr>
              <a:buNone/>
              <a:defRPr sz="8600" b="1"/>
            </a:lvl3pPr>
            <a:lvl4pPr>
              <a:buNone/>
              <a:defRPr sz="7700" b="1"/>
            </a:lvl4pPr>
            <a:lvl5pPr>
              <a:buNone/>
              <a:defRPr sz="77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25608125" y="7126488"/>
            <a:ext cx="22282388" cy="2509322"/>
          </a:xfrm>
        </p:spPr>
        <p:txBody>
          <a:bodyPr lIns="219113" tIns="0" rIns="219113" bIns="0" anchor="ctr"/>
          <a:lstStyle>
            <a:lvl1pPr marL="0" indent="0">
              <a:buNone/>
              <a:defRPr sz="11500" b="1" cap="none" baseline="0">
                <a:solidFill>
                  <a:schemeClr val="tx2"/>
                </a:solidFill>
                <a:effectLst/>
              </a:defRPr>
            </a:lvl1pPr>
            <a:lvl2pPr>
              <a:buNone/>
              <a:defRPr sz="9600" b="1"/>
            </a:lvl2pPr>
            <a:lvl3pPr>
              <a:buNone/>
              <a:defRPr sz="8600" b="1"/>
            </a:lvl3pPr>
            <a:lvl4pPr>
              <a:buNone/>
              <a:defRPr sz="7700" b="1"/>
            </a:lvl4pPr>
            <a:lvl5pPr>
              <a:buNone/>
              <a:defRPr sz="77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520557" y="9635809"/>
            <a:ext cx="22273641" cy="14736586"/>
          </a:xfrm>
        </p:spPr>
        <p:txBody>
          <a:bodyPr tIns="0"/>
          <a:lstStyle>
            <a:lvl1pPr>
              <a:defRPr sz="10500"/>
            </a:lvl1pPr>
            <a:lvl2pPr>
              <a:defRPr sz="9600"/>
            </a:lvl2pPr>
            <a:lvl3pPr>
              <a:defRPr sz="8600"/>
            </a:lvl3pPr>
            <a:lvl4pPr>
              <a:defRPr sz="7700"/>
            </a:lvl4pPr>
            <a:lvl5pPr>
              <a:defRPr sz="77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5608125" y="9635809"/>
            <a:ext cx="22282388" cy="14736586"/>
          </a:xfrm>
        </p:spPr>
        <p:txBody>
          <a:bodyPr tIns="0"/>
          <a:lstStyle>
            <a:lvl1pPr>
              <a:defRPr sz="10500"/>
            </a:lvl1pPr>
            <a:lvl2pPr>
              <a:defRPr sz="9600"/>
            </a:lvl2pPr>
            <a:lvl3pPr>
              <a:defRPr sz="8600"/>
            </a:lvl3pPr>
            <a:lvl4pPr>
              <a:defRPr sz="7700"/>
            </a:lvl4pPr>
            <a:lvl5pPr>
              <a:defRPr sz="77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4CA33AE-7840-42F7-AA36-78BBD250B38E}" type="datetimeFigureOut">
              <a:rPr lang="en-GB" smtClean="0"/>
              <a:pPr/>
              <a:t>20/03/2015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56499D87-DC4D-482A-82C5-8528125FE467}"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520553" y="2698026"/>
            <a:ext cx="45790049" cy="4379913"/>
          </a:xfrm>
        </p:spPr>
        <p:txBody>
          <a:bodyPr vert="horz" tIns="219113"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24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4CA33AE-7840-42F7-AA36-78BBD250B38E}" type="datetimeFigureOut">
              <a:rPr lang="en-GB" smtClean="0"/>
              <a:pPr/>
              <a:t>20/03/2015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56499D87-DC4D-482A-82C5-8528125FE467}"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CA33AE-7840-42F7-AA36-78BBD250B38E}" type="datetimeFigureOut">
              <a:rPr lang="en-GB" smtClean="0"/>
              <a:pPr/>
              <a:t>20/03/2015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56499D87-DC4D-482A-82C5-8528125FE467}"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780830" y="1970969"/>
            <a:ext cx="15123319" cy="4452911"/>
          </a:xfrm>
        </p:spPr>
        <p:txBody>
          <a:bodyPr lIns="0" anchor="b">
            <a:noAutofit/>
          </a:bodyPr>
          <a:lstStyle>
            <a:lvl1pPr algn="l" rtl="0">
              <a:spcBef>
                <a:spcPct val="0"/>
              </a:spcBef>
              <a:buNone/>
              <a:defRPr sz="125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780830" y="6423872"/>
            <a:ext cx="15123319" cy="17519650"/>
          </a:xfrm>
        </p:spPr>
        <p:txBody>
          <a:bodyPr lIns="87645" rIns="87645"/>
          <a:lstStyle>
            <a:lvl1pPr marL="0" indent="0" algn="l">
              <a:buNone/>
              <a:defRPr sz="6700"/>
            </a:lvl1pPr>
            <a:lvl2pPr indent="0" algn="l">
              <a:buNone/>
              <a:defRPr sz="5800"/>
            </a:lvl2pPr>
            <a:lvl3pPr indent="0" algn="l">
              <a:buNone/>
              <a:defRPr sz="4800"/>
            </a:lvl3pPr>
            <a:lvl4pPr indent="0" algn="l">
              <a:buNone/>
              <a:defRPr sz="4300"/>
            </a:lvl4pPr>
            <a:lvl5pPr indent="0" algn="l">
              <a:buNone/>
              <a:defRPr sz="43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9709325" y="6423872"/>
            <a:ext cx="28181188" cy="17519650"/>
          </a:xfrm>
        </p:spPr>
        <p:txBody>
          <a:bodyPr tIns="0"/>
          <a:lstStyle>
            <a:lvl1pPr>
              <a:defRPr sz="13400"/>
            </a:lvl1pPr>
            <a:lvl2pPr>
              <a:defRPr sz="12500"/>
            </a:lvl2pPr>
            <a:lvl3pPr>
              <a:defRPr sz="11500"/>
            </a:lvl3pPr>
            <a:lvl4pPr>
              <a:defRPr sz="9600"/>
            </a:lvl4pPr>
            <a:lvl5pPr>
              <a:defRPr sz="8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4CA33AE-7840-42F7-AA36-78BBD250B38E}" type="datetimeFigureOut">
              <a:rPr lang="en-GB" smtClean="0"/>
              <a:pPr/>
              <a:t>20/03/2015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56499D87-DC4D-482A-82C5-8528125FE467}"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17452864" y="4246090"/>
            <a:ext cx="28986361" cy="15767685"/>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lIns="438226" tIns="219113" rIns="438226" bIns="219113" rtlCol="0" anchor="ctr"/>
          <a:lstStyle/>
          <a:p>
            <a:pPr algn="ctr" eaLnBrk="1" latinLnBrk="0" hangingPunct="1"/>
            <a:endParaRPr kumimoji="0" lang="en-US" dirty="0"/>
          </a:p>
        </p:txBody>
      </p:sp>
      <p:sp>
        <p:nvSpPr>
          <p:cNvPr id="12" name="Right Triangle 11"/>
          <p:cNvSpPr/>
          <p:nvPr/>
        </p:nvSpPr>
        <p:spPr>
          <a:xfrm rot="420000" flipV="1">
            <a:off x="44126962" y="20538338"/>
            <a:ext cx="856988" cy="59566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lIns="438226" tIns="219113" rIns="438226" bIns="219113" rtlCol="0" anchor="ctr"/>
          <a:lstStyle/>
          <a:p>
            <a:pPr algn="ctr" eaLnBrk="1" latinLnBrk="0" hangingPunct="1"/>
            <a:endParaRPr kumimoji="0" lang="en-US" dirty="0"/>
          </a:p>
        </p:txBody>
      </p:sp>
      <p:sp>
        <p:nvSpPr>
          <p:cNvPr id="2" name="Title 1"/>
          <p:cNvSpPr>
            <a:spLocks noGrp="1"/>
          </p:cNvSpPr>
          <p:nvPr>
            <p:ph type="title"/>
          </p:nvPr>
        </p:nvSpPr>
        <p:spPr>
          <a:xfrm>
            <a:off x="3360738" y="4510187"/>
            <a:ext cx="12199477" cy="6064515"/>
          </a:xfrm>
        </p:spPr>
        <p:txBody>
          <a:bodyPr vert="horz" lIns="219113" tIns="219113" rIns="219113" bIns="219113" anchor="b"/>
          <a:lstStyle>
            <a:lvl1pPr algn="l">
              <a:buNone/>
              <a:defRPr sz="96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360737" y="10839746"/>
            <a:ext cx="12182674" cy="8351033"/>
          </a:xfrm>
        </p:spPr>
        <p:txBody>
          <a:bodyPr lIns="306758" rIns="219113" bIns="219113" anchor="t"/>
          <a:lstStyle>
            <a:lvl1pPr marL="0" indent="0" algn="l">
              <a:spcBef>
                <a:spcPts val="1198"/>
              </a:spcBef>
              <a:buFontTx/>
              <a:buNone/>
              <a:defRPr sz="6200"/>
            </a:lvl1pPr>
            <a:lvl2pPr>
              <a:defRPr sz="5800"/>
            </a:lvl2pPr>
            <a:lvl3pPr>
              <a:defRPr sz="4800"/>
            </a:lvl3pPr>
            <a:lvl4pPr>
              <a:defRPr sz="4300"/>
            </a:lvl4pPr>
            <a:lvl5pPr>
              <a:defRPr sz="43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4CA33AE-7840-42F7-AA36-78BBD250B38E}" type="datetimeFigureOut">
              <a:rPr lang="en-GB" smtClean="0"/>
              <a:pPr/>
              <a:t>20/03/2015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a:xfrm>
            <a:off x="44529772" y="24357183"/>
            <a:ext cx="3360738" cy="1399138"/>
          </a:xfrm>
        </p:spPr>
        <p:txBody>
          <a:bodyPr/>
          <a:lstStyle/>
          <a:p>
            <a:fld id="{56499D87-DC4D-482A-82C5-8528125FE467}" type="slidenum">
              <a:rPr lang="en-GB" smtClean="0"/>
              <a:pPr/>
              <a:t>‹#›</a:t>
            </a:fld>
            <a:endParaRPr lang="en-GB" dirty="0"/>
          </a:p>
        </p:txBody>
      </p:sp>
      <p:sp>
        <p:nvSpPr>
          <p:cNvPr id="3" name="Picture Placeholder 2"/>
          <p:cNvSpPr>
            <a:spLocks noGrp="1"/>
          </p:cNvSpPr>
          <p:nvPr>
            <p:ph type="pic" idx="1"/>
          </p:nvPr>
        </p:nvSpPr>
        <p:spPr>
          <a:xfrm rot="420000">
            <a:off x="19217251" y="4596483"/>
            <a:ext cx="25457587" cy="15066899"/>
          </a:xfrm>
          <a:prstGeom prst="rect">
            <a:avLst/>
          </a:prstGeom>
          <a:solidFill>
            <a:schemeClr val="bg2"/>
          </a:solidFill>
          <a:ln w="3000" cap="rnd">
            <a:solidFill>
              <a:srgbClr val="C0C0C0"/>
            </a:solidFill>
            <a:round/>
          </a:ln>
          <a:effectLst/>
        </p:spPr>
        <p:txBody>
          <a:bodyPr/>
          <a:lstStyle>
            <a:lvl1pPr marL="0" indent="0">
              <a:buNone/>
              <a:defRPr sz="15300"/>
            </a:lvl1pPr>
          </a:lstStyle>
          <a:p>
            <a:r>
              <a:rPr kumimoji="0" lang="en-US" dirty="0" smtClean="0"/>
              <a:t>Click icon to add picture</a:t>
            </a:r>
            <a:endParaRPr kumimoji="0" lang="en-US" dirty="0"/>
          </a:p>
        </p:txBody>
      </p:sp>
      <p:sp>
        <p:nvSpPr>
          <p:cNvPr id="10" name="Freeform 9"/>
          <p:cNvSpPr>
            <a:spLocks/>
          </p:cNvSpPr>
          <p:nvPr/>
        </p:nvSpPr>
        <p:spPr bwMode="auto">
          <a:xfrm flipV="1">
            <a:off x="-52514" y="22288890"/>
            <a:ext cx="50516090" cy="3990586"/>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438226" tIns="219113" rIns="438226" bIns="219113"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24155305" y="23834027"/>
            <a:ext cx="26255762" cy="244545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438226" tIns="219113" rIns="438226" bIns="219113"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52514" y="-27373"/>
            <a:ext cx="50516090" cy="3990586"/>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438226" tIns="219113" rIns="438226" bIns="219113"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24155305" y="-27374"/>
            <a:ext cx="26255762" cy="2445451"/>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438226" tIns="219113" rIns="438226" bIns="219113"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2520553" y="2698026"/>
            <a:ext cx="45369957" cy="4379913"/>
          </a:xfrm>
          <a:prstGeom prst="rect">
            <a:avLst/>
          </a:prstGeom>
        </p:spPr>
        <p:txBody>
          <a:bodyPr vert="horz" lIns="0" tIns="219113"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2520553" y="7416652"/>
            <a:ext cx="45369957" cy="16818864"/>
          </a:xfrm>
          <a:prstGeom prst="rect">
            <a:avLst/>
          </a:prstGeom>
        </p:spPr>
        <p:txBody>
          <a:bodyPr vert="horz" lIns="438226" tIns="219113" rIns="438226" bIns="219113">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2520553" y="24357183"/>
            <a:ext cx="11762581" cy="1399138"/>
          </a:xfrm>
          <a:prstGeom prst="rect">
            <a:avLst/>
          </a:prstGeom>
        </p:spPr>
        <p:txBody>
          <a:bodyPr vert="horz" lIns="0" tIns="0" rIns="0" bIns="0" anchor="b"/>
          <a:lstStyle>
            <a:lvl1pPr algn="l" eaLnBrk="1" latinLnBrk="0" hangingPunct="1">
              <a:defRPr kumimoji="0" sz="5800">
                <a:solidFill>
                  <a:schemeClr val="tx2">
                    <a:shade val="90000"/>
                  </a:schemeClr>
                </a:solidFill>
              </a:defRPr>
            </a:lvl1pPr>
          </a:lstStyle>
          <a:p>
            <a:fld id="{04CA33AE-7840-42F7-AA36-78BBD250B38E}" type="datetimeFigureOut">
              <a:rPr lang="en-GB" smtClean="0"/>
              <a:pPr/>
              <a:t>20/03/2015</a:t>
            </a:fld>
            <a:endParaRPr lang="en-GB" dirty="0"/>
          </a:p>
        </p:txBody>
      </p:sp>
      <p:sp>
        <p:nvSpPr>
          <p:cNvPr id="22" name="Footer Placeholder 21"/>
          <p:cNvSpPr>
            <a:spLocks noGrp="1"/>
          </p:cNvSpPr>
          <p:nvPr>
            <p:ph type="ftr" sz="quarter" idx="3"/>
          </p:nvPr>
        </p:nvSpPr>
        <p:spPr>
          <a:xfrm>
            <a:off x="14703227" y="24357183"/>
            <a:ext cx="18484056" cy="1399138"/>
          </a:xfrm>
          <a:prstGeom prst="rect">
            <a:avLst/>
          </a:prstGeom>
        </p:spPr>
        <p:txBody>
          <a:bodyPr vert="horz" lIns="0" tIns="0" rIns="0" bIns="0" anchor="b"/>
          <a:lstStyle>
            <a:lvl1pPr algn="l" eaLnBrk="1" latinLnBrk="0" hangingPunct="1">
              <a:defRPr kumimoji="0" sz="5800">
                <a:solidFill>
                  <a:schemeClr val="tx2">
                    <a:shade val="90000"/>
                  </a:schemeClr>
                </a:solidFill>
              </a:defRPr>
            </a:lvl1pPr>
          </a:lstStyle>
          <a:p>
            <a:endParaRPr lang="en-GB" dirty="0"/>
          </a:p>
        </p:txBody>
      </p:sp>
      <p:sp>
        <p:nvSpPr>
          <p:cNvPr id="18" name="Slide Number Placeholder 17"/>
          <p:cNvSpPr>
            <a:spLocks noGrp="1"/>
          </p:cNvSpPr>
          <p:nvPr>
            <p:ph type="sldNum" sz="quarter" idx="4"/>
          </p:nvPr>
        </p:nvSpPr>
        <p:spPr>
          <a:xfrm>
            <a:off x="43689588" y="24357183"/>
            <a:ext cx="4200922" cy="1399138"/>
          </a:xfrm>
          <a:prstGeom prst="rect">
            <a:avLst/>
          </a:prstGeom>
        </p:spPr>
        <p:txBody>
          <a:bodyPr vert="horz" lIns="0" tIns="0" rIns="0" bIns="0" anchor="b"/>
          <a:lstStyle>
            <a:lvl1pPr algn="r" eaLnBrk="1" latinLnBrk="0" hangingPunct="1">
              <a:defRPr kumimoji="0" sz="5800">
                <a:solidFill>
                  <a:schemeClr val="tx2">
                    <a:shade val="90000"/>
                  </a:schemeClr>
                </a:solidFill>
              </a:defRPr>
            </a:lvl1pPr>
          </a:lstStyle>
          <a:p>
            <a:fld id="{56499D87-DC4D-482A-82C5-8528125FE467}" type="slidenum">
              <a:rPr lang="en-GB" smtClean="0"/>
              <a:pPr/>
              <a:t>‹#›</a:t>
            </a:fld>
            <a:endParaRPr lang="en-GB" dirty="0"/>
          </a:p>
        </p:txBody>
      </p:sp>
      <p:grpSp>
        <p:nvGrpSpPr>
          <p:cNvPr id="2" name="Group 1"/>
          <p:cNvGrpSpPr/>
          <p:nvPr/>
        </p:nvGrpSpPr>
        <p:grpSpPr>
          <a:xfrm>
            <a:off x="-104839" y="775615"/>
            <a:ext cx="50612553" cy="248779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24000" b="0" kern="1200">
          <a:ln>
            <a:noFill/>
          </a:ln>
          <a:solidFill>
            <a:schemeClr val="tx2"/>
          </a:solidFill>
          <a:effectLst/>
          <a:latin typeface="+mj-lt"/>
          <a:ea typeface="+mj-ea"/>
          <a:cs typeface="+mj-cs"/>
        </a:defRPr>
      </a:lvl1pPr>
    </p:titleStyle>
    <p:bodyStyle>
      <a:lvl1pPr marL="1314679" indent="-1314679" algn="l" rtl="0" eaLnBrk="1" latinLnBrk="0" hangingPunct="1">
        <a:spcBef>
          <a:spcPct val="20000"/>
        </a:spcBef>
        <a:buClr>
          <a:schemeClr val="accent3"/>
        </a:buClr>
        <a:buSzPct val="95000"/>
        <a:buFont typeface="Wingdings 2"/>
        <a:buChar char=""/>
        <a:defRPr kumimoji="0" sz="12500" kern="1200">
          <a:solidFill>
            <a:schemeClr val="tx1"/>
          </a:solidFill>
          <a:latin typeface="+mn-lt"/>
          <a:ea typeface="+mn-ea"/>
          <a:cs typeface="+mn-cs"/>
        </a:defRPr>
      </a:lvl1pPr>
      <a:lvl2pPr marL="3067583" indent="-1183211" algn="l" rtl="0" eaLnBrk="1" latinLnBrk="0" hangingPunct="1">
        <a:spcBef>
          <a:spcPct val="20000"/>
        </a:spcBef>
        <a:buClr>
          <a:schemeClr val="accent1"/>
        </a:buClr>
        <a:buSzPct val="85000"/>
        <a:buFont typeface="Wingdings 2"/>
        <a:buChar char=""/>
        <a:defRPr kumimoji="0" sz="11500" kern="1200">
          <a:solidFill>
            <a:schemeClr val="tx1"/>
          </a:solidFill>
          <a:latin typeface="+mn-lt"/>
          <a:ea typeface="+mn-ea"/>
          <a:cs typeface="+mn-cs"/>
        </a:defRPr>
      </a:lvl2pPr>
      <a:lvl3pPr marL="4382262" indent="-1183211" algn="l" rtl="0" eaLnBrk="1" latinLnBrk="0" hangingPunct="1">
        <a:spcBef>
          <a:spcPct val="20000"/>
        </a:spcBef>
        <a:buClr>
          <a:schemeClr val="accent2"/>
        </a:buClr>
        <a:buSzPct val="70000"/>
        <a:buFont typeface="Wingdings 2"/>
        <a:buChar char=""/>
        <a:defRPr kumimoji="0" sz="10100" kern="1200">
          <a:solidFill>
            <a:schemeClr val="tx1"/>
          </a:solidFill>
          <a:latin typeface="+mn-lt"/>
          <a:ea typeface="+mn-ea"/>
          <a:cs typeface="+mn-cs"/>
        </a:defRPr>
      </a:lvl3pPr>
      <a:lvl4pPr marL="5696941" indent="-1007920" algn="l" rtl="0" eaLnBrk="1" latinLnBrk="0" hangingPunct="1">
        <a:spcBef>
          <a:spcPct val="20000"/>
        </a:spcBef>
        <a:buClr>
          <a:schemeClr val="accent3"/>
        </a:buClr>
        <a:buSzPct val="65000"/>
        <a:buFont typeface="Wingdings 2"/>
        <a:buChar char=""/>
        <a:defRPr kumimoji="0" sz="9600" kern="1200">
          <a:solidFill>
            <a:schemeClr val="tx1"/>
          </a:solidFill>
          <a:latin typeface="+mn-lt"/>
          <a:ea typeface="+mn-ea"/>
          <a:cs typeface="+mn-cs"/>
        </a:defRPr>
      </a:lvl4pPr>
      <a:lvl5pPr marL="7011619" indent="-1007920" algn="l" rtl="0" eaLnBrk="1" latinLnBrk="0" hangingPunct="1">
        <a:spcBef>
          <a:spcPct val="20000"/>
        </a:spcBef>
        <a:buClr>
          <a:schemeClr val="accent4"/>
        </a:buClr>
        <a:buSzPct val="65000"/>
        <a:buFont typeface="Wingdings 2"/>
        <a:buChar char=""/>
        <a:defRPr kumimoji="0" sz="9600" kern="1200">
          <a:solidFill>
            <a:schemeClr val="tx1"/>
          </a:solidFill>
          <a:latin typeface="+mn-lt"/>
          <a:ea typeface="+mn-ea"/>
          <a:cs typeface="+mn-cs"/>
        </a:defRPr>
      </a:lvl5pPr>
      <a:lvl6pPr marL="8326298" indent="-1007920" algn="l" rtl="0" eaLnBrk="1" latinLnBrk="0" hangingPunct="1">
        <a:spcBef>
          <a:spcPct val="20000"/>
        </a:spcBef>
        <a:buClr>
          <a:schemeClr val="accent5"/>
        </a:buClr>
        <a:buSzPct val="80000"/>
        <a:buFont typeface="Wingdings 2"/>
        <a:buChar char=""/>
        <a:defRPr kumimoji="0" sz="8600" kern="1200">
          <a:solidFill>
            <a:schemeClr val="tx1"/>
          </a:solidFill>
          <a:latin typeface="+mn-lt"/>
          <a:ea typeface="+mn-ea"/>
          <a:cs typeface="+mn-cs"/>
        </a:defRPr>
      </a:lvl6pPr>
      <a:lvl7pPr marL="9202750" indent="-876452" algn="l" rtl="0" eaLnBrk="1" latinLnBrk="0" hangingPunct="1">
        <a:spcBef>
          <a:spcPct val="20000"/>
        </a:spcBef>
        <a:buClr>
          <a:schemeClr val="accent6"/>
        </a:buClr>
        <a:buSzPct val="80000"/>
        <a:buFont typeface="Wingdings 2"/>
        <a:buChar char=""/>
        <a:defRPr kumimoji="0" sz="7700" kern="1200" baseline="0">
          <a:solidFill>
            <a:schemeClr val="tx1"/>
          </a:solidFill>
          <a:latin typeface="+mn-lt"/>
          <a:ea typeface="+mn-ea"/>
          <a:cs typeface="+mn-cs"/>
        </a:defRPr>
      </a:lvl7pPr>
      <a:lvl8pPr marL="10517429" indent="-876452" algn="l" rtl="0" eaLnBrk="1" latinLnBrk="0" hangingPunct="1">
        <a:spcBef>
          <a:spcPct val="20000"/>
        </a:spcBef>
        <a:buClr>
          <a:schemeClr val="tx2"/>
        </a:buClr>
        <a:buChar char="•"/>
        <a:defRPr kumimoji="0" sz="7700" kern="1200">
          <a:solidFill>
            <a:schemeClr val="tx1"/>
          </a:solidFill>
          <a:latin typeface="+mn-lt"/>
          <a:ea typeface="+mn-ea"/>
          <a:cs typeface="+mn-cs"/>
        </a:defRPr>
      </a:lvl8pPr>
      <a:lvl9pPr marL="11832107" indent="-876452" algn="l" rtl="0" eaLnBrk="1" latinLnBrk="0" hangingPunct="1">
        <a:spcBef>
          <a:spcPct val="20000"/>
        </a:spcBef>
        <a:buClr>
          <a:schemeClr val="tx2"/>
        </a:buClr>
        <a:buFontTx/>
        <a:buChar char="•"/>
        <a:defRPr kumimoji="0" sz="67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2191131" algn="l" rtl="0" eaLnBrk="1" latinLnBrk="0" hangingPunct="1">
        <a:defRPr kumimoji="0" kern="1200">
          <a:solidFill>
            <a:schemeClr val="tx1"/>
          </a:solidFill>
          <a:latin typeface="+mn-lt"/>
          <a:ea typeface="+mn-ea"/>
          <a:cs typeface="+mn-cs"/>
        </a:defRPr>
      </a:lvl2pPr>
      <a:lvl3pPr marL="4382262" algn="l" rtl="0" eaLnBrk="1" latinLnBrk="0" hangingPunct="1">
        <a:defRPr kumimoji="0" kern="1200">
          <a:solidFill>
            <a:schemeClr val="tx1"/>
          </a:solidFill>
          <a:latin typeface="+mn-lt"/>
          <a:ea typeface="+mn-ea"/>
          <a:cs typeface="+mn-cs"/>
        </a:defRPr>
      </a:lvl3pPr>
      <a:lvl4pPr marL="6573393" algn="l" rtl="0" eaLnBrk="1" latinLnBrk="0" hangingPunct="1">
        <a:defRPr kumimoji="0" kern="1200">
          <a:solidFill>
            <a:schemeClr val="tx1"/>
          </a:solidFill>
          <a:latin typeface="+mn-lt"/>
          <a:ea typeface="+mn-ea"/>
          <a:cs typeface="+mn-cs"/>
        </a:defRPr>
      </a:lvl4pPr>
      <a:lvl5pPr marL="8764524" algn="l" rtl="0" eaLnBrk="1" latinLnBrk="0" hangingPunct="1">
        <a:defRPr kumimoji="0" kern="1200">
          <a:solidFill>
            <a:schemeClr val="tx1"/>
          </a:solidFill>
          <a:latin typeface="+mn-lt"/>
          <a:ea typeface="+mn-ea"/>
          <a:cs typeface="+mn-cs"/>
        </a:defRPr>
      </a:lvl5pPr>
      <a:lvl6pPr marL="10955655" algn="l" rtl="0" eaLnBrk="1" latinLnBrk="0" hangingPunct="1">
        <a:defRPr kumimoji="0" kern="1200">
          <a:solidFill>
            <a:schemeClr val="tx1"/>
          </a:solidFill>
          <a:latin typeface="+mn-lt"/>
          <a:ea typeface="+mn-ea"/>
          <a:cs typeface="+mn-cs"/>
        </a:defRPr>
      </a:lvl6pPr>
      <a:lvl7pPr marL="13146786" algn="l" rtl="0" eaLnBrk="1" latinLnBrk="0" hangingPunct="1">
        <a:defRPr kumimoji="0" kern="1200">
          <a:solidFill>
            <a:schemeClr val="tx1"/>
          </a:solidFill>
          <a:latin typeface="+mn-lt"/>
          <a:ea typeface="+mn-ea"/>
          <a:cs typeface="+mn-cs"/>
        </a:defRPr>
      </a:lvl7pPr>
      <a:lvl8pPr marL="15337917" algn="l" rtl="0" eaLnBrk="1" latinLnBrk="0" hangingPunct="1">
        <a:defRPr kumimoji="0" kern="1200">
          <a:solidFill>
            <a:schemeClr val="tx1"/>
          </a:solidFill>
          <a:latin typeface="+mn-lt"/>
          <a:ea typeface="+mn-ea"/>
          <a:cs typeface="+mn-cs"/>
        </a:defRPr>
      </a:lvl8pPr>
      <a:lvl9pPr marL="1752904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4" Type="http://schemas.openxmlformats.org/officeDocument/2006/relationships/chart" Target="../charts/chart1.xml"/><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9435779" y="22428769"/>
            <a:ext cx="15121680" cy="3456384"/>
          </a:xfrm>
          <a:prstGeom prst="rect">
            <a:avLst/>
          </a:prstGeom>
          <a:noFill/>
          <a:ln>
            <a:solidFill>
              <a:schemeClr val="tx1"/>
            </a:solidFill>
          </a:ln>
        </p:spPr>
        <p:txBody>
          <a:bodyPr wrap="square" rtlCol="0">
            <a:spAutoFit/>
          </a:bodyPr>
          <a:lstStyle/>
          <a:p>
            <a:endParaRPr lang="en-US" dirty="0"/>
          </a:p>
        </p:txBody>
      </p:sp>
      <p:sp>
        <p:nvSpPr>
          <p:cNvPr id="6" name="TextBox 5"/>
          <p:cNvSpPr txBox="1"/>
          <p:nvPr/>
        </p:nvSpPr>
        <p:spPr>
          <a:xfrm>
            <a:off x="25493563" y="20700577"/>
            <a:ext cx="23818896" cy="2991921"/>
          </a:xfrm>
          <a:prstGeom prst="rect">
            <a:avLst/>
          </a:prstGeom>
          <a:noFill/>
        </p:spPr>
        <p:txBody>
          <a:bodyPr wrap="square" lIns="438226" tIns="219113" rIns="438226" bIns="219113" rtlCol="0">
            <a:spAutoFit/>
          </a:bodyPr>
          <a:lstStyle/>
          <a:p>
            <a:pPr algn="just">
              <a:lnSpc>
                <a:spcPct val="150000"/>
              </a:lnSpc>
            </a:pPr>
            <a:r>
              <a:rPr lang="en-GB" sz="2800" dirty="0">
                <a:latin typeface="Verdana"/>
                <a:cs typeface="Verdana"/>
              </a:rPr>
              <a:t>In a representative UK wide population, over three quarters of people aged over 65 years admitted with an acute general surgical problem had multimorbidity.  This study </a:t>
            </a:r>
            <a:r>
              <a:rPr lang="en-GB" sz="2800" dirty="0" smtClean="0">
                <a:latin typeface="Verdana"/>
                <a:cs typeface="Verdana"/>
              </a:rPr>
              <a:t>also highlights </a:t>
            </a:r>
            <a:r>
              <a:rPr lang="en-GB" sz="2800" dirty="0">
                <a:latin typeface="Verdana"/>
                <a:cs typeface="Verdana"/>
              </a:rPr>
              <a:t>the prevalence of multimorbidity and </a:t>
            </a:r>
            <a:r>
              <a:rPr lang="en-GB" sz="2800" dirty="0" smtClean="0">
                <a:latin typeface="Verdana"/>
                <a:cs typeface="Verdana"/>
              </a:rPr>
              <a:t>polypharmacy.  It shows the need </a:t>
            </a:r>
            <a:r>
              <a:rPr lang="en-GB" sz="2800" dirty="0">
                <a:latin typeface="Verdana"/>
                <a:cs typeface="Verdana"/>
              </a:rPr>
              <a:t>for concurrent management of chronic conditions </a:t>
            </a:r>
            <a:r>
              <a:rPr lang="en-GB" sz="2800" dirty="0" smtClean="0">
                <a:latin typeface="Verdana"/>
                <a:cs typeface="Verdana"/>
              </a:rPr>
              <a:t>and their medications in </a:t>
            </a:r>
            <a:r>
              <a:rPr lang="en-GB" sz="2800" dirty="0">
                <a:latin typeface="Verdana"/>
                <a:cs typeface="Verdana"/>
              </a:rPr>
              <a:t>the pre, peri, post-operative and conservatively managed acute general surgical patient.</a:t>
            </a:r>
          </a:p>
        </p:txBody>
      </p:sp>
      <p:sp>
        <p:nvSpPr>
          <p:cNvPr id="3" name="Subtitle 2"/>
          <p:cNvSpPr>
            <a:spLocks noGrp="1"/>
          </p:cNvSpPr>
          <p:nvPr>
            <p:ph type="subTitle" idx="1"/>
          </p:nvPr>
        </p:nvSpPr>
        <p:spPr>
          <a:xfrm>
            <a:off x="1514899" y="7739137"/>
            <a:ext cx="23402600" cy="5328592"/>
          </a:xfrm>
        </p:spPr>
        <p:txBody>
          <a:bodyPr>
            <a:noAutofit/>
          </a:bodyPr>
          <a:lstStyle/>
          <a:p>
            <a:pPr algn="just">
              <a:lnSpc>
                <a:spcPct val="150000"/>
              </a:lnSpc>
            </a:pPr>
            <a:r>
              <a:rPr lang="en-GB" sz="2800" dirty="0">
                <a:latin typeface="Verdana"/>
                <a:cs typeface="Verdana"/>
              </a:rPr>
              <a:t>Rates of surgical procedures are increasing at a faster rate than the population is ageing. However, this encouraging statistic, necessitates a robust evidence base</a:t>
            </a:r>
            <a:r>
              <a:rPr lang="en-GB" sz="2800" dirty="0" smtClean="0">
                <a:latin typeface="Verdana"/>
                <a:cs typeface="Verdana"/>
              </a:rPr>
              <a:t>.  Despite </a:t>
            </a:r>
            <a:r>
              <a:rPr lang="en-GB" sz="2800" dirty="0" smtClean="0">
                <a:latin typeface="Verdana"/>
                <a:cs typeface="Verdana"/>
              </a:rPr>
              <a:t>surgical</a:t>
            </a:r>
            <a:r>
              <a:rPr lang="en-GB" sz="2800" dirty="0" smtClean="0">
                <a:latin typeface="Verdana"/>
                <a:cs typeface="Verdana"/>
              </a:rPr>
              <a:t>, anaesthetic and medical advances, older surgical patients continue to suffer from adverse postoperative outcomes</a:t>
            </a:r>
            <a:r>
              <a:rPr lang="en-GB" sz="2800" baseline="30000" dirty="0" smtClean="0">
                <a:latin typeface="Verdana"/>
                <a:cs typeface="Verdana"/>
              </a:rPr>
              <a:t>1</a:t>
            </a:r>
            <a:r>
              <a:rPr lang="en-GB" sz="2800" dirty="0" smtClean="0">
                <a:latin typeface="Verdana"/>
                <a:cs typeface="Verdana"/>
              </a:rPr>
              <a:t>. </a:t>
            </a:r>
            <a:r>
              <a:rPr lang="en-GB" sz="2800" dirty="0">
                <a:latin typeface="Verdana"/>
                <a:cs typeface="Verdana"/>
              </a:rPr>
              <a:t>The epidemiological evidence in acute general surgery in the older person remains sparse. </a:t>
            </a:r>
            <a:r>
              <a:rPr lang="en-GB" sz="2800" dirty="0" smtClean="0">
                <a:latin typeface="Verdana"/>
                <a:cs typeface="Verdana"/>
              </a:rPr>
              <a:t>Comorbidity is associated with worse health outcomes, increased complexity of clinical management and increased healthcare costs overall</a:t>
            </a:r>
            <a:r>
              <a:rPr lang="en-GB" sz="2800" baseline="30000" dirty="0" smtClean="0">
                <a:latin typeface="Verdana"/>
                <a:cs typeface="Verdana"/>
              </a:rPr>
              <a:t>2</a:t>
            </a:r>
            <a:r>
              <a:rPr lang="en-GB" sz="2800" dirty="0" smtClean="0">
                <a:latin typeface="Verdana"/>
                <a:cs typeface="Verdana"/>
              </a:rPr>
              <a:t>. Multimorbidity </a:t>
            </a:r>
            <a:r>
              <a:rPr lang="en-GB" sz="2800" dirty="0">
                <a:latin typeface="Verdana"/>
                <a:cs typeface="Verdana"/>
              </a:rPr>
              <a:t>is defined as the presence of two or more chronic conditions and is a new and emerging concept in medicine</a:t>
            </a:r>
            <a:r>
              <a:rPr lang="en-GB" sz="2800" dirty="0" smtClean="0">
                <a:latin typeface="Verdana"/>
                <a:cs typeface="Verdana"/>
              </a:rPr>
              <a:t>. </a:t>
            </a:r>
            <a:r>
              <a:rPr lang="en-GB" sz="2800" dirty="0" smtClean="0">
                <a:latin typeface="Verdana"/>
                <a:cs typeface="Verdana"/>
              </a:rPr>
              <a:t>Polypharmacy </a:t>
            </a:r>
            <a:r>
              <a:rPr lang="en-GB" sz="2800" dirty="0" smtClean="0">
                <a:latin typeface="Verdana"/>
                <a:cs typeface="Verdana"/>
              </a:rPr>
              <a:t>is defined as the chronic co-prescription of several drugs.  The prevalence of multimorbidity and polypharmacy increases with age.  This is accompanied by physiological changes in the parmacokinetics and pharmacodynamics of several drugs which may increase the risk of drug-drug interactions.  In the acute surgical setting pharmacological treatments e.g. antimicrobials and analgesics may cause further interactions and adverse outcomes in those with multiple chronic conditions</a:t>
            </a:r>
            <a:r>
              <a:rPr lang="en-GB" sz="2800" baseline="30000" dirty="0" smtClean="0">
                <a:latin typeface="Verdana"/>
                <a:cs typeface="Verdana"/>
              </a:rPr>
              <a:t>4</a:t>
            </a:r>
            <a:r>
              <a:rPr lang="en-GB" sz="2800" dirty="0" smtClean="0">
                <a:latin typeface="Verdana"/>
                <a:cs typeface="Verdana"/>
              </a:rPr>
              <a:t>. The risk of an avoidable inpatient admission or a preventable complication in an inpatient setting increases dramatically with the number of chronic conditions</a:t>
            </a:r>
            <a:r>
              <a:rPr lang="en-GB" sz="2800" baseline="30000" dirty="0" smtClean="0">
                <a:latin typeface="Verdana"/>
                <a:cs typeface="Verdana"/>
              </a:rPr>
              <a:t>3</a:t>
            </a:r>
            <a:r>
              <a:rPr lang="en-GB" sz="2800" dirty="0" smtClean="0">
                <a:latin typeface="Verdana"/>
                <a:cs typeface="Verdana"/>
              </a:rPr>
              <a:t>.  </a:t>
            </a:r>
            <a:r>
              <a:rPr lang="en-GB" sz="2800" dirty="0">
                <a:latin typeface="Verdana"/>
                <a:cs typeface="Verdana"/>
              </a:rPr>
              <a:t>This is the first assessment of multimorbidity in general surgical patients.</a:t>
            </a:r>
          </a:p>
          <a:p>
            <a:pPr algn="just">
              <a:lnSpc>
                <a:spcPct val="150000"/>
              </a:lnSpc>
            </a:pPr>
            <a:endParaRPr lang="en-GB" sz="2800" dirty="0">
              <a:latin typeface="Verdana"/>
              <a:cs typeface="Verdana"/>
            </a:endParaRPr>
          </a:p>
        </p:txBody>
      </p:sp>
      <p:sp>
        <p:nvSpPr>
          <p:cNvPr id="4" name="TextBox 3"/>
          <p:cNvSpPr txBox="1"/>
          <p:nvPr/>
        </p:nvSpPr>
        <p:spPr>
          <a:xfrm>
            <a:off x="-1293413" y="3706689"/>
            <a:ext cx="55662311" cy="2673886"/>
          </a:xfrm>
          <a:prstGeom prst="rect">
            <a:avLst/>
          </a:prstGeom>
          <a:noFill/>
        </p:spPr>
        <p:txBody>
          <a:bodyPr wrap="square" lIns="438226" tIns="219113" rIns="438226" bIns="219113" rtlCol="0">
            <a:spAutoFit/>
          </a:bodyPr>
          <a:lstStyle/>
          <a:p>
            <a:pPr algn="ctr"/>
            <a:r>
              <a:rPr lang="en-GB" sz="6700" dirty="0">
                <a:latin typeface="Verdana"/>
                <a:cs typeface="Verdana"/>
              </a:rPr>
              <a:t>L Pearce</a:t>
            </a:r>
            <a:r>
              <a:rPr lang="en-GB" sz="6700" baseline="30000" dirty="0">
                <a:latin typeface="Verdana"/>
                <a:cs typeface="Verdana"/>
              </a:rPr>
              <a:t>1</a:t>
            </a:r>
            <a:r>
              <a:rPr lang="en-GB" sz="6700" dirty="0">
                <a:latin typeface="Verdana"/>
                <a:cs typeface="Verdana"/>
              </a:rPr>
              <a:t>, S Moug</a:t>
            </a:r>
            <a:r>
              <a:rPr lang="en-GB" sz="6700" baseline="30000" dirty="0">
                <a:latin typeface="Verdana"/>
                <a:cs typeface="Verdana"/>
              </a:rPr>
              <a:t>2</a:t>
            </a:r>
            <a:r>
              <a:rPr lang="en-GB" sz="6700" dirty="0">
                <a:latin typeface="Verdana"/>
                <a:cs typeface="Verdana"/>
              </a:rPr>
              <a:t>, M Stechman</a:t>
            </a:r>
            <a:r>
              <a:rPr lang="en-GB" sz="6700" baseline="30000" dirty="0">
                <a:latin typeface="Verdana"/>
                <a:cs typeface="Verdana"/>
              </a:rPr>
              <a:t>3</a:t>
            </a:r>
            <a:r>
              <a:rPr lang="en-GB" sz="6700" dirty="0">
                <a:latin typeface="Verdana"/>
                <a:cs typeface="Verdana"/>
              </a:rPr>
              <a:t>, K McCarthy</a:t>
            </a:r>
            <a:r>
              <a:rPr lang="en-GB" sz="6700" baseline="30000" dirty="0">
                <a:latin typeface="Verdana"/>
                <a:cs typeface="Verdana"/>
              </a:rPr>
              <a:t>4</a:t>
            </a:r>
            <a:r>
              <a:rPr lang="en-GB" sz="6700" dirty="0">
                <a:latin typeface="Verdana"/>
                <a:cs typeface="Verdana"/>
              </a:rPr>
              <a:t> and J </a:t>
            </a:r>
            <a:r>
              <a:rPr lang="en-GB" sz="6700" dirty="0" smtClean="0">
                <a:latin typeface="Verdana"/>
                <a:cs typeface="Verdana"/>
              </a:rPr>
              <a:t>Hewitt</a:t>
            </a:r>
            <a:r>
              <a:rPr lang="en-GB" sz="6700" baseline="30000" dirty="0" smtClean="0">
                <a:latin typeface="Verdana"/>
                <a:cs typeface="Verdana"/>
              </a:rPr>
              <a:t>3</a:t>
            </a:r>
          </a:p>
          <a:p>
            <a:pPr algn="ctr"/>
            <a:endParaRPr lang="en-GB" sz="2600" dirty="0">
              <a:latin typeface="Verdana"/>
              <a:cs typeface="Verdana"/>
            </a:endParaRPr>
          </a:p>
          <a:p>
            <a:pPr algn="ctr"/>
            <a:r>
              <a:rPr lang="en-GB" sz="2600" baseline="30000" dirty="0" smtClean="0">
                <a:latin typeface="Verdana"/>
                <a:cs typeface="Verdana"/>
              </a:rPr>
              <a:t>1 </a:t>
            </a:r>
            <a:r>
              <a:rPr lang="en-GB" sz="2600" dirty="0" smtClean="0">
                <a:latin typeface="Verdana"/>
                <a:cs typeface="Verdana"/>
              </a:rPr>
              <a:t>Central Manchester Foundation Trust </a:t>
            </a:r>
            <a:r>
              <a:rPr lang="en-GB" sz="2600" baseline="30000" dirty="0" smtClean="0">
                <a:latin typeface="Verdana"/>
                <a:cs typeface="Verdana"/>
              </a:rPr>
              <a:t> 2 </a:t>
            </a:r>
            <a:r>
              <a:rPr lang="en-GB" sz="2600" dirty="0" smtClean="0">
                <a:latin typeface="Verdana"/>
                <a:cs typeface="Verdana"/>
              </a:rPr>
              <a:t>University of Glasgow </a:t>
            </a:r>
            <a:r>
              <a:rPr lang="en-GB" sz="2600" baseline="30000" dirty="0" smtClean="0">
                <a:latin typeface="Verdana"/>
                <a:cs typeface="Verdana"/>
              </a:rPr>
              <a:t> 3 </a:t>
            </a:r>
            <a:r>
              <a:rPr lang="en-GB" sz="2600" dirty="0" smtClean="0">
                <a:latin typeface="Verdana"/>
                <a:cs typeface="Verdana"/>
              </a:rPr>
              <a:t>Cardiff School of Medicine </a:t>
            </a:r>
            <a:r>
              <a:rPr lang="en-GB" sz="2600" baseline="30000" dirty="0" smtClean="0">
                <a:latin typeface="Verdana"/>
                <a:cs typeface="Verdana"/>
              </a:rPr>
              <a:t> 4 </a:t>
            </a:r>
            <a:r>
              <a:rPr lang="en-GB" sz="2600" dirty="0" smtClean="0">
                <a:latin typeface="Verdana"/>
                <a:cs typeface="Verdana"/>
              </a:rPr>
              <a:t>North Bristol NHS Trust </a:t>
            </a:r>
          </a:p>
          <a:p>
            <a:pPr algn="ctr"/>
            <a:r>
              <a:rPr lang="en-GB" sz="2600" dirty="0" smtClean="0">
                <a:latin typeface="Verdana"/>
                <a:cs typeface="Verdana"/>
              </a:rPr>
              <a:t>(The </a:t>
            </a:r>
            <a:r>
              <a:rPr lang="en-GB" sz="2600" dirty="0">
                <a:latin typeface="Verdana"/>
                <a:cs typeface="Verdana"/>
              </a:rPr>
              <a:t>O</a:t>
            </a:r>
            <a:r>
              <a:rPr lang="en-GB" sz="2600" dirty="0" smtClean="0">
                <a:latin typeface="Verdana"/>
                <a:cs typeface="Verdana"/>
              </a:rPr>
              <a:t>lder Persons Surgical Collaboration  www.opsoc.eu)</a:t>
            </a:r>
            <a:endParaRPr lang="en-GB" sz="2600" dirty="0">
              <a:latin typeface="Verdana"/>
              <a:cs typeface="Verdana"/>
            </a:endParaRPr>
          </a:p>
        </p:txBody>
      </p:sp>
      <p:sp>
        <p:nvSpPr>
          <p:cNvPr id="5" name="TextBox 4"/>
          <p:cNvSpPr txBox="1"/>
          <p:nvPr/>
        </p:nvSpPr>
        <p:spPr>
          <a:xfrm>
            <a:off x="1442891" y="6298977"/>
            <a:ext cx="23297879" cy="1765945"/>
          </a:xfrm>
          <a:prstGeom prst="rect">
            <a:avLst/>
          </a:prstGeom>
          <a:solidFill>
            <a:schemeClr val="tx2">
              <a:lumMod val="50000"/>
            </a:schemeClr>
          </a:solidFill>
        </p:spPr>
        <p:txBody>
          <a:bodyPr wrap="square" lIns="438226" tIns="219113" rIns="438226" bIns="219113" rtlCol="0">
            <a:spAutoFit/>
          </a:bodyPr>
          <a:lstStyle/>
          <a:p>
            <a:pPr algn="ctr"/>
            <a:r>
              <a:rPr lang="en-GB" b="1" dirty="0" smtClean="0">
                <a:solidFill>
                  <a:schemeClr val="tx2">
                    <a:lumMod val="60000"/>
                    <a:lumOff val="40000"/>
                  </a:schemeClr>
                </a:solidFill>
                <a:latin typeface="Verdana"/>
                <a:cs typeface="Verdana"/>
              </a:rPr>
              <a:t>Introduction</a:t>
            </a:r>
            <a:endParaRPr lang="en-GB" b="1" dirty="0">
              <a:solidFill>
                <a:schemeClr val="tx2">
                  <a:lumMod val="60000"/>
                  <a:lumOff val="40000"/>
                </a:schemeClr>
              </a:solidFill>
              <a:latin typeface="Verdana"/>
              <a:cs typeface="Verdana"/>
            </a:endParaRPr>
          </a:p>
        </p:txBody>
      </p:sp>
      <p:sp>
        <p:nvSpPr>
          <p:cNvPr id="7" name="TextBox 6"/>
          <p:cNvSpPr txBox="1"/>
          <p:nvPr/>
        </p:nvSpPr>
        <p:spPr>
          <a:xfrm>
            <a:off x="1442891" y="15876041"/>
            <a:ext cx="23289588" cy="1765945"/>
          </a:xfrm>
          <a:prstGeom prst="rect">
            <a:avLst/>
          </a:prstGeom>
          <a:solidFill>
            <a:schemeClr val="tx2">
              <a:lumMod val="50000"/>
            </a:schemeClr>
          </a:solidFill>
        </p:spPr>
        <p:txBody>
          <a:bodyPr wrap="square" lIns="438226" tIns="219113" rIns="438226" bIns="219113" rtlCol="0">
            <a:spAutoFit/>
          </a:bodyPr>
          <a:lstStyle/>
          <a:p>
            <a:pPr algn="ctr"/>
            <a:r>
              <a:rPr lang="en-GB" b="1" dirty="0" smtClean="0">
                <a:solidFill>
                  <a:schemeClr val="tx2">
                    <a:lumMod val="60000"/>
                    <a:lumOff val="40000"/>
                  </a:schemeClr>
                </a:solidFill>
                <a:latin typeface="Verdana"/>
                <a:cs typeface="Verdana"/>
              </a:rPr>
              <a:t>Methods</a:t>
            </a:r>
            <a:endParaRPr lang="en-GB" b="1" dirty="0">
              <a:solidFill>
                <a:schemeClr val="tx2">
                  <a:lumMod val="60000"/>
                  <a:lumOff val="40000"/>
                </a:schemeClr>
              </a:solidFill>
              <a:latin typeface="Verdana"/>
              <a:cs typeface="Verdana"/>
            </a:endParaRPr>
          </a:p>
        </p:txBody>
      </p:sp>
      <p:sp>
        <p:nvSpPr>
          <p:cNvPr id="8" name="TextBox 7"/>
          <p:cNvSpPr txBox="1"/>
          <p:nvPr/>
        </p:nvSpPr>
        <p:spPr>
          <a:xfrm>
            <a:off x="1082851" y="17388209"/>
            <a:ext cx="23844149" cy="5577244"/>
          </a:xfrm>
          <a:prstGeom prst="rect">
            <a:avLst/>
          </a:prstGeom>
          <a:noFill/>
        </p:spPr>
        <p:txBody>
          <a:bodyPr wrap="square" lIns="438226" tIns="219113" rIns="438226" bIns="219113" rtlCol="0">
            <a:spAutoFit/>
          </a:bodyPr>
          <a:lstStyle/>
          <a:p>
            <a:pPr algn="just">
              <a:lnSpc>
                <a:spcPct val="150000"/>
              </a:lnSpc>
            </a:pPr>
            <a:r>
              <a:rPr lang="en-GB" sz="2800" dirty="0" smtClean="0">
                <a:latin typeface="Verdana"/>
                <a:cs typeface="Verdana"/>
              </a:rPr>
              <a:t>The Older Person Surgical Collaboration (OPSOC) is a collaboration of surgeons, geriatricians </a:t>
            </a:r>
            <a:r>
              <a:rPr lang="en-GB" sz="2800" dirty="0" smtClean="0">
                <a:latin typeface="Verdana"/>
                <a:cs typeface="Verdana"/>
              </a:rPr>
              <a:t>and </a:t>
            </a:r>
            <a:r>
              <a:rPr lang="en-GB" sz="2800" dirty="0" smtClean="0">
                <a:latin typeface="Verdana"/>
                <a:cs typeface="Verdana"/>
              </a:rPr>
              <a:t>epidemiologists who are interested </a:t>
            </a:r>
            <a:r>
              <a:rPr lang="en-GB" sz="2800" dirty="0" smtClean="0">
                <a:latin typeface="Verdana"/>
                <a:cs typeface="Verdana"/>
              </a:rPr>
              <a:t>in surgical </a:t>
            </a:r>
            <a:r>
              <a:rPr lang="en-GB" sz="2800" dirty="0" smtClean="0">
                <a:latin typeface="Verdana"/>
                <a:cs typeface="Verdana"/>
              </a:rPr>
              <a:t>intervention in older people</a:t>
            </a:r>
            <a:r>
              <a:rPr lang="en-GB" sz="2800" baseline="30000" dirty="0" smtClean="0">
                <a:latin typeface="Verdana"/>
                <a:cs typeface="Verdana"/>
              </a:rPr>
              <a:t>5</a:t>
            </a:r>
            <a:r>
              <a:rPr lang="en-GB" sz="2800" dirty="0" smtClean="0">
                <a:latin typeface="Verdana"/>
                <a:cs typeface="Verdana"/>
              </a:rPr>
              <a:t>.   We </a:t>
            </a:r>
            <a:r>
              <a:rPr lang="en-GB" sz="2800" dirty="0">
                <a:latin typeface="Verdana"/>
                <a:cs typeface="Verdana"/>
              </a:rPr>
              <a:t>studied consecutive general surgical patients admitted to acute surgical units, aged over 65 years. The study was carried out over a one month period in four NHS sites across the UK (two in England, one in Wales and one in Scotland) comprising rural and urban populations. Patients with orthopaedic, urological, neurosurgical or vascular conditions were excluded from the study. Patients were assessed for baseline demographic data and classified as having multimorbidity if they had a past medical history of two or more accepted predefined chronic </a:t>
            </a:r>
            <a:r>
              <a:rPr lang="en-GB" sz="2800" dirty="0" smtClean="0">
                <a:latin typeface="Verdana"/>
                <a:cs typeface="Verdana"/>
              </a:rPr>
              <a:t>conditions (see Box 1).  Polypharmacy was defined as &gt;/= 5 medications, (oral, IM or inhaled) on </a:t>
            </a:r>
            <a:r>
              <a:rPr lang="en-GB" sz="2800" dirty="0" smtClean="0">
                <a:latin typeface="Verdana"/>
                <a:cs typeface="Verdana"/>
              </a:rPr>
              <a:t>admission.   </a:t>
            </a:r>
            <a:r>
              <a:rPr lang="en-GB" sz="2800" dirty="0" smtClean="0">
                <a:latin typeface="Verdana"/>
                <a:cs typeface="Verdana"/>
              </a:rPr>
              <a:t>Analysis was conducted using </a:t>
            </a:r>
            <a:r>
              <a:rPr lang="en-GB" sz="2800" dirty="0" smtClean="0">
                <a:latin typeface="Verdana"/>
                <a:cs typeface="Verdana"/>
              </a:rPr>
              <a:t>STATA 13 </a:t>
            </a:r>
            <a:r>
              <a:rPr lang="en-GB" sz="2800" dirty="0" smtClean="0">
                <a:latin typeface="Verdana"/>
                <a:cs typeface="Verdana"/>
              </a:rPr>
              <a:t>statistical </a:t>
            </a:r>
            <a:r>
              <a:rPr lang="en-GB" sz="2800" dirty="0" smtClean="0">
                <a:latin typeface="Verdana"/>
                <a:cs typeface="Verdana"/>
              </a:rPr>
              <a:t>software. </a:t>
            </a:r>
            <a:endParaRPr lang="en-GB" sz="2800" dirty="0">
              <a:latin typeface="Verdana"/>
              <a:cs typeface="Verdana"/>
            </a:endParaRPr>
          </a:p>
        </p:txBody>
      </p:sp>
      <p:sp>
        <p:nvSpPr>
          <p:cNvPr id="19" name="TextBox 18"/>
          <p:cNvSpPr txBox="1"/>
          <p:nvPr/>
        </p:nvSpPr>
        <p:spPr>
          <a:xfrm>
            <a:off x="25534567" y="23292865"/>
            <a:ext cx="24876496" cy="4968552"/>
          </a:xfrm>
          <a:prstGeom prst="rect">
            <a:avLst/>
          </a:prstGeom>
          <a:noFill/>
        </p:spPr>
        <p:txBody>
          <a:bodyPr wrap="square" lIns="438226" tIns="219113" rIns="438226" bIns="219113" rtlCol="0">
            <a:spAutoFit/>
          </a:bodyPr>
          <a:lstStyle/>
          <a:p>
            <a:r>
              <a:rPr lang="en-GB" sz="2200" dirty="0" smtClean="0">
                <a:solidFill>
                  <a:schemeClr val="tx2">
                    <a:lumMod val="60000"/>
                    <a:lumOff val="40000"/>
                  </a:schemeClr>
                </a:solidFill>
                <a:latin typeface="Verdana"/>
                <a:cs typeface="Verdana"/>
              </a:rPr>
              <a:t>References</a:t>
            </a:r>
          </a:p>
          <a:p>
            <a:pPr marL="742950" indent="-742950">
              <a:buAutoNum type="arabicPeriod"/>
            </a:pPr>
            <a:r>
              <a:rPr lang="en-GB" sz="2200" dirty="0" smtClean="0">
                <a:solidFill>
                  <a:schemeClr val="tx2">
                    <a:lumMod val="60000"/>
                    <a:lumOff val="40000"/>
                  </a:schemeClr>
                </a:solidFill>
                <a:latin typeface="Verdana"/>
                <a:cs typeface="Verdana"/>
              </a:rPr>
              <a:t>Partridge, J et al. Frailty in the older surgical patient: a review. Age &amp; Ageing. 2012 Mar;41(2):142-7 </a:t>
            </a:r>
          </a:p>
          <a:p>
            <a:pPr marL="742950" indent="-742950">
              <a:buAutoNum type="arabicPeriod"/>
            </a:pPr>
            <a:r>
              <a:rPr lang="en-GB" sz="2200" dirty="0" smtClean="0">
                <a:solidFill>
                  <a:schemeClr val="tx2">
                    <a:lumMod val="60000"/>
                    <a:lumOff val="40000"/>
                  </a:schemeClr>
                </a:solidFill>
                <a:latin typeface="Verdana"/>
                <a:cs typeface="Verdana"/>
              </a:rPr>
              <a:t>Valderas, JM et al. Defining comorbidity: implications for understanding health and health services. Ann Fam Med. 2009 Jul-Aug; 7(4):357-63</a:t>
            </a:r>
          </a:p>
          <a:p>
            <a:pPr marL="742950" indent="-742950">
              <a:buAutoNum type="arabicPeriod"/>
            </a:pPr>
            <a:r>
              <a:rPr lang="en-GB" sz="2200" dirty="0" smtClean="0">
                <a:solidFill>
                  <a:schemeClr val="tx2">
                    <a:lumMod val="60000"/>
                    <a:lumOff val="40000"/>
                  </a:schemeClr>
                </a:solidFill>
                <a:latin typeface="Verdana"/>
                <a:cs typeface="Verdana"/>
              </a:rPr>
              <a:t>Wolff, JL et al. Prevalence, expenditures and complications of multiple chronic conditions in the elderly. Arch Intern Med. 2002 Nov 11;162(20):2269-76</a:t>
            </a:r>
          </a:p>
          <a:p>
            <a:pPr marL="742950" indent="-742950">
              <a:buAutoNum type="arabicPeriod"/>
            </a:pPr>
            <a:r>
              <a:rPr lang="en-GB" sz="2200" dirty="0" smtClean="0">
                <a:solidFill>
                  <a:schemeClr val="tx2">
                    <a:lumMod val="60000"/>
                    <a:lumOff val="40000"/>
                  </a:schemeClr>
                </a:solidFill>
                <a:latin typeface="Verdana"/>
                <a:cs typeface="Verdana"/>
              </a:rPr>
              <a:t>Maregoni, A., Onder, G. Guidelines, polypharmacy and drug-drug interactions in patients with multimorbidity. A cascade of failure. BMJ. 2015 Mar; 350:h1059</a:t>
            </a:r>
          </a:p>
          <a:p>
            <a:pPr marL="457200" indent="-457200">
              <a:buAutoNum type="arabicPeriod" startAt="5"/>
            </a:pPr>
            <a:r>
              <a:rPr lang="en-GB" sz="2200" dirty="0" smtClean="0">
                <a:solidFill>
                  <a:schemeClr val="tx2">
                    <a:lumMod val="60000"/>
                    <a:lumOff val="40000"/>
                  </a:schemeClr>
                </a:solidFill>
                <a:latin typeface="Verdana"/>
                <a:cs typeface="Verdana"/>
              </a:rPr>
              <a:t>   </a:t>
            </a:r>
            <a:r>
              <a:rPr lang="en-GB" sz="2200" dirty="0" smtClean="0">
                <a:solidFill>
                  <a:schemeClr val="tx2">
                    <a:lumMod val="60000"/>
                    <a:lumOff val="40000"/>
                  </a:schemeClr>
                </a:solidFill>
                <a:latin typeface="Verdana"/>
                <a:cs typeface="Verdana"/>
              </a:rPr>
              <a:t>Hewitt, J et al. Prevalence of frailty and its association with mortality in general surgery. Am J Surg. 2015 Feb;209(2):254-9</a:t>
            </a:r>
            <a:endParaRPr lang="en-GB" sz="2200" dirty="0" smtClean="0">
              <a:solidFill>
                <a:schemeClr val="tx2">
                  <a:lumMod val="60000"/>
                  <a:lumOff val="40000"/>
                </a:schemeClr>
              </a:solidFill>
              <a:latin typeface="Verdana"/>
              <a:cs typeface="Verdana"/>
            </a:endParaRPr>
          </a:p>
          <a:p>
            <a:pPr marL="457200" indent="-457200">
              <a:buAutoNum type="arabicPeriod" startAt="5"/>
            </a:pPr>
            <a:r>
              <a:rPr lang="en-GB" sz="2200" dirty="0" smtClean="0">
                <a:solidFill>
                  <a:schemeClr val="tx2">
                    <a:lumMod val="60000"/>
                    <a:lumOff val="40000"/>
                  </a:schemeClr>
                </a:solidFill>
                <a:latin typeface="Verdana"/>
                <a:cs typeface="Verdana"/>
              </a:rPr>
              <a:t>   Diederichs, C et al. The measurement of multiple chronic diseases – a systematic </a:t>
            </a:r>
            <a:r>
              <a:rPr lang="en-GB" sz="2200" dirty="0" smtClean="0">
                <a:solidFill>
                  <a:schemeClr val="tx2">
                    <a:lumMod val="60000"/>
                    <a:lumOff val="40000"/>
                  </a:schemeClr>
                </a:solidFill>
                <a:latin typeface="Verdana"/>
                <a:cs typeface="Verdana"/>
              </a:rPr>
              <a:t>review </a:t>
            </a:r>
            <a:r>
              <a:rPr lang="en-GB" sz="2200" dirty="0" smtClean="0">
                <a:solidFill>
                  <a:schemeClr val="tx2">
                    <a:lumMod val="60000"/>
                    <a:lumOff val="40000"/>
                  </a:schemeClr>
                </a:solidFill>
                <a:latin typeface="Verdana"/>
                <a:cs typeface="Verdana"/>
              </a:rPr>
              <a:t>on existing multimorbidity indices. J Gerontol A Biol Sci Med Sci. 2011 Mar;                   66(3):301-11</a:t>
            </a:r>
          </a:p>
          <a:p>
            <a:endParaRPr lang="en-GB" sz="2200" dirty="0" smtClean="0">
              <a:solidFill>
                <a:schemeClr val="tx2">
                  <a:lumMod val="60000"/>
                  <a:lumOff val="40000"/>
                </a:schemeClr>
              </a:solidFill>
              <a:latin typeface="Verdana"/>
              <a:cs typeface="Verdana"/>
            </a:endParaRPr>
          </a:p>
          <a:p>
            <a:endParaRPr lang="en-GB" sz="2200" dirty="0">
              <a:solidFill>
                <a:schemeClr val="tx2">
                  <a:lumMod val="60000"/>
                  <a:lumOff val="40000"/>
                </a:schemeClr>
              </a:solidFill>
              <a:latin typeface="Verdana"/>
              <a:cs typeface="Verdana"/>
            </a:endParaRPr>
          </a:p>
          <a:p>
            <a:endParaRPr lang="en-GB" sz="2200" dirty="0">
              <a:solidFill>
                <a:schemeClr val="tx2">
                  <a:lumMod val="60000"/>
                  <a:lumOff val="40000"/>
                </a:schemeClr>
              </a:solidFill>
              <a:latin typeface="Verdana"/>
              <a:cs typeface="Verdana"/>
            </a:endParaRPr>
          </a:p>
          <a:p>
            <a:endParaRPr lang="en-GB" sz="2200" dirty="0">
              <a:solidFill>
                <a:schemeClr val="tx2">
                  <a:lumMod val="60000"/>
                  <a:lumOff val="40000"/>
                </a:schemeClr>
              </a:solidFill>
              <a:latin typeface="Verdana"/>
              <a:cs typeface="Verdana"/>
            </a:endParaRPr>
          </a:p>
          <a:p>
            <a:endParaRPr lang="en-GB" sz="2200" dirty="0">
              <a:solidFill>
                <a:schemeClr val="tx2">
                  <a:lumMod val="60000"/>
                  <a:lumOff val="40000"/>
                </a:schemeClr>
              </a:solidFill>
              <a:latin typeface="Verdana"/>
              <a:cs typeface="Verdana"/>
            </a:endParaRPr>
          </a:p>
        </p:txBody>
      </p:sp>
      <p:sp>
        <p:nvSpPr>
          <p:cNvPr id="2" name="Title 1"/>
          <p:cNvSpPr>
            <a:spLocks noGrp="1"/>
          </p:cNvSpPr>
          <p:nvPr>
            <p:ph type="ctrTitle"/>
          </p:nvPr>
        </p:nvSpPr>
        <p:spPr>
          <a:xfrm>
            <a:off x="4035179" y="1186409"/>
            <a:ext cx="41836648" cy="2808312"/>
          </a:xfrm>
        </p:spPr>
        <p:txBody>
          <a:bodyPr>
            <a:noAutofit/>
          </a:bodyPr>
          <a:lstStyle/>
          <a:p>
            <a:pPr algn="ctr"/>
            <a:r>
              <a:rPr lang="en-GB" sz="11300" dirty="0">
                <a:latin typeface="Verdana"/>
                <a:cs typeface="Verdana"/>
              </a:rPr>
              <a:t>The prevalence of multimorbidity in an older acute general surgical population. Provenance</a:t>
            </a:r>
          </a:p>
        </p:txBody>
      </p:sp>
      <p:sp>
        <p:nvSpPr>
          <p:cNvPr id="17" name="TextBox 16"/>
          <p:cNvSpPr txBox="1"/>
          <p:nvPr/>
        </p:nvSpPr>
        <p:spPr>
          <a:xfrm>
            <a:off x="25853603" y="6298977"/>
            <a:ext cx="23297879" cy="1765945"/>
          </a:xfrm>
          <a:prstGeom prst="rect">
            <a:avLst/>
          </a:prstGeom>
          <a:solidFill>
            <a:schemeClr val="tx2">
              <a:lumMod val="50000"/>
            </a:schemeClr>
          </a:solidFill>
        </p:spPr>
        <p:txBody>
          <a:bodyPr wrap="square" lIns="438226" tIns="219113" rIns="438226" bIns="219113" rtlCol="0">
            <a:spAutoFit/>
          </a:bodyPr>
          <a:lstStyle/>
          <a:p>
            <a:pPr algn="ctr"/>
            <a:r>
              <a:rPr lang="en-GB" b="1" dirty="0" smtClean="0">
                <a:solidFill>
                  <a:schemeClr val="tx2">
                    <a:lumMod val="60000"/>
                    <a:lumOff val="40000"/>
                  </a:schemeClr>
                </a:solidFill>
                <a:latin typeface="Verdana"/>
                <a:cs typeface="Verdana"/>
              </a:rPr>
              <a:t>Results</a:t>
            </a:r>
            <a:endParaRPr lang="en-GB" b="1" dirty="0">
              <a:solidFill>
                <a:schemeClr val="tx2">
                  <a:lumMod val="60000"/>
                  <a:lumOff val="40000"/>
                </a:schemeClr>
              </a:solidFill>
              <a:latin typeface="Verdana"/>
              <a:cs typeface="Verdana"/>
            </a:endParaRPr>
          </a:p>
        </p:txBody>
      </p:sp>
      <p:sp>
        <p:nvSpPr>
          <p:cNvPr id="23" name="TextBox 22"/>
          <p:cNvSpPr txBox="1"/>
          <p:nvPr/>
        </p:nvSpPr>
        <p:spPr>
          <a:xfrm>
            <a:off x="25637579" y="19260417"/>
            <a:ext cx="23818896" cy="1765945"/>
          </a:xfrm>
          <a:prstGeom prst="rect">
            <a:avLst/>
          </a:prstGeom>
          <a:solidFill>
            <a:schemeClr val="tx2">
              <a:lumMod val="50000"/>
            </a:schemeClr>
          </a:solidFill>
        </p:spPr>
        <p:txBody>
          <a:bodyPr wrap="square" lIns="438226" tIns="219113" rIns="438226" bIns="219113" rtlCol="0">
            <a:spAutoFit/>
          </a:bodyPr>
          <a:lstStyle/>
          <a:p>
            <a:pPr algn="ctr"/>
            <a:r>
              <a:rPr lang="en-GB" b="1" dirty="0" smtClean="0">
                <a:solidFill>
                  <a:schemeClr val="tx2">
                    <a:lumMod val="60000"/>
                    <a:lumOff val="40000"/>
                  </a:schemeClr>
                </a:solidFill>
                <a:latin typeface="Verdana"/>
                <a:cs typeface="Verdana"/>
              </a:rPr>
              <a:t>Conclusions</a:t>
            </a:r>
            <a:endParaRPr lang="en-GB" b="1" dirty="0">
              <a:solidFill>
                <a:schemeClr val="tx2">
                  <a:lumMod val="60000"/>
                  <a:lumOff val="40000"/>
                </a:schemeClr>
              </a:solidFill>
              <a:latin typeface="Verdana"/>
              <a:cs typeface="Verdana"/>
            </a:endParaRPr>
          </a:p>
        </p:txBody>
      </p:sp>
      <p:sp>
        <p:nvSpPr>
          <p:cNvPr id="11" name="TextBox 10"/>
          <p:cNvSpPr txBox="1"/>
          <p:nvPr/>
        </p:nvSpPr>
        <p:spPr>
          <a:xfrm>
            <a:off x="25565571" y="7739137"/>
            <a:ext cx="8136904" cy="11394218"/>
          </a:xfrm>
          <a:prstGeom prst="rect">
            <a:avLst/>
          </a:prstGeom>
          <a:noFill/>
        </p:spPr>
        <p:txBody>
          <a:bodyPr wrap="square" lIns="438226" tIns="219113" rIns="438226" bIns="219113" rtlCol="0">
            <a:spAutoFit/>
          </a:bodyPr>
          <a:lstStyle/>
          <a:p>
            <a:pPr algn="just">
              <a:lnSpc>
                <a:spcPct val="150000"/>
              </a:lnSpc>
            </a:pPr>
            <a:r>
              <a:rPr lang="en-GB" sz="2800" dirty="0">
                <a:latin typeface="Verdana"/>
                <a:cs typeface="Verdana"/>
              </a:rPr>
              <a:t>We collected data on 267 people, mean age 77 years (range 65 - 98), 140 (52.4%) were women</a:t>
            </a:r>
            <a:r>
              <a:rPr lang="en-GB" sz="2800" dirty="0" smtClean="0">
                <a:latin typeface="Verdana"/>
                <a:cs typeface="Verdana"/>
              </a:rPr>
              <a:t>.  Only 51 patients (19.1%) underwent operative surgical intervention during admission. </a:t>
            </a:r>
            <a:r>
              <a:rPr lang="en-GB" sz="2800" dirty="0">
                <a:latin typeface="Verdana"/>
                <a:cs typeface="Verdana"/>
              </a:rPr>
              <a:t>Mean length of stay was 9.84 days (median 6, range 1-86</a:t>
            </a:r>
            <a:r>
              <a:rPr lang="en-GB" sz="2800" dirty="0" smtClean="0">
                <a:latin typeface="Verdana"/>
                <a:cs typeface="Verdana"/>
              </a:rPr>
              <a:t>). 57 </a:t>
            </a:r>
            <a:r>
              <a:rPr lang="en-GB" sz="2800" dirty="0" smtClean="0">
                <a:latin typeface="Verdana"/>
                <a:cs typeface="Verdana"/>
              </a:rPr>
              <a:t>patients (21%) were readmitted within 30 days of discharge. </a:t>
            </a:r>
            <a:r>
              <a:rPr lang="en-GB" sz="2800" dirty="0">
                <a:latin typeface="Verdana"/>
                <a:cs typeface="Verdana"/>
              </a:rPr>
              <a:t>Of these 198 (74.2%) were defined as having </a:t>
            </a:r>
            <a:r>
              <a:rPr lang="en-GB" sz="2800" dirty="0" smtClean="0">
                <a:latin typeface="Verdana"/>
                <a:cs typeface="Verdana"/>
              </a:rPr>
              <a:t>multimorbidity </a:t>
            </a:r>
            <a:r>
              <a:rPr lang="en-GB" sz="2800" dirty="0" smtClean="0">
                <a:latin typeface="Verdana"/>
                <a:cs typeface="Verdana"/>
              </a:rPr>
              <a:t>and 68% taking more than five medications (polypharmacy). </a:t>
            </a:r>
            <a:r>
              <a:rPr lang="en-GB" sz="2800" dirty="0">
                <a:latin typeface="Verdana"/>
                <a:cs typeface="Verdana"/>
              </a:rPr>
              <a:t>Increasing age (p&lt;0.001) but not sex (p=0.61) predicted multimorbidity. </a:t>
            </a:r>
            <a:r>
              <a:rPr lang="en-GB" sz="2800" dirty="0" smtClean="0">
                <a:latin typeface="Verdana"/>
                <a:cs typeface="Verdana"/>
              </a:rPr>
              <a:t>A statistically significant association was identified between Polypharmacy (&gt;5) and Multimorbidity</a:t>
            </a:r>
            <a:r>
              <a:rPr lang="en-GB" sz="2800" dirty="0">
                <a:latin typeface="Verdana"/>
                <a:cs typeface="Verdana"/>
              </a:rPr>
              <a:t> </a:t>
            </a:r>
            <a:r>
              <a:rPr lang="en-GB" sz="2800" dirty="0" smtClean="0">
                <a:latin typeface="Verdana"/>
                <a:cs typeface="Verdana"/>
              </a:rPr>
              <a:t>(p=0.00).</a:t>
            </a:r>
            <a:endParaRPr lang="en-GB" sz="2800" dirty="0">
              <a:latin typeface="Verdana"/>
              <a:cs typeface="Verdana"/>
            </a:endParaRPr>
          </a:p>
        </p:txBody>
      </p:sp>
      <p:pic>
        <p:nvPicPr>
          <p:cNvPr id="10" name="Picture 9" descr="fasthost51_live95292_logo-img.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591907" y="1114401"/>
            <a:ext cx="2592288" cy="2592288"/>
          </a:xfrm>
          <a:prstGeom prst="rect">
            <a:avLst/>
          </a:prstGeom>
        </p:spPr>
      </p:pic>
      <p:pic>
        <p:nvPicPr>
          <p:cNvPr id="18" name="Picture 17" descr="fasthost51_live95292_logo-img.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26867" y="1114401"/>
            <a:ext cx="2592288" cy="2592288"/>
          </a:xfrm>
          <a:prstGeom prst="rect">
            <a:avLst/>
          </a:prstGeom>
        </p:spPr>
      </p:pic>
      <p:sp>
        <p:nvSpPr>
          <p:cNvPr id="12" name="TextBox 11"/>
          <p:cNvSpPr txBox="1"/>
          <p:nvPr/>
        </p:nvSpPr>
        <p:spPr>
          <a:xfrm>
            <a:off x="9723811" y="22572785"/>
            <a:ext cx="14689632" cy="3046988"/>
          </a:xfrm>
          <a:prstGeom prst="rect">
            <a:avLst/>
          </a:prstGeom>
          <a:noFill/>
        </p:spPr>
        <p:txBody>
          <a:bodyPr wrap="square" rtlCol="0">
            <a:spAutoFit/>
          </a:bodyPr>
          <a:lstStyle/>
          <a:p>
            <a:pPr algn="r"/>
            <a:r>
              <a:rPr lang="en-GB" sz="2400" b="1" dirty="0" smtClean="0">
                <a:latin typeface="Verdana"/>
                <a:cs typeface="Verdana"/>
              </a:rPr>
              <a:t>Multimorbidity</a:t>
            </a:r>
            <a:r>
              <a:rPr lang="en-GB" sz="2400" dirty="0" smtClean="0">
                <a:latin typeface="Verdana"/>
                <a:cs typeface="Verdana"/>
              </a:rPr>
              <a:t> </a:t>
            </a:r>
            <a:r>
              <a:rPr lang="en-GB" sz="2400" dirty="0">
                <a:latin typeface="Verdana"/>
                <a:cs typeface="Verdana"/>
              </a:rPr>
              <a:t>(taken from the Charlson Index and Diederichs et al </a:t>
            </a:r>
            <a:r>
              <a:rPr lang="en-GB" sz="2400" dirty="0" smtClean="0">
                <a:latin typeface="Verdana"/>
                <a:cs typeface="Verdana"/>
              </a:rPr>
              <a:t>2011</a:t>
            </a:r>
            <a:r>
              <a:rPr lang="en-GB" sz="2400" baseline="30000" dirty="0" smtClean="0">
                <a:latin typeface="Verdana"/>
                <a:cs typeface="Verdana"/>
              </a:rPr>
              <a:t>6</a:t>
            </a:r>
            <a:r>
              <a:rPr lang="en-GB" sz="2400" dirty="0" smtClean="0">
                <a:latin typeface="Verdana"/>
                <a:cs typeface="Verdana"/>
              </a:rPr>
              <a:t>)                Box 1.</a:t>
            </a:r>
            <a:endParaRPr lang="en-GB" sz="2400" dirty="0">
              <a:latin typeface="Verdana"/>
              <a:cs typeface="Verdana"/>
            </a:endParaRPr>
          </a:p>
          <a:p>
            <a:endParaRPr lang="en-GB" sz="2400" dirty="0">
              <a:latin typeface="Verdana"/>
              <a:cs typeface="Verdana"/>
            </a:endParaRPr>
          </a:p>
          <a:p>
            <a:pPr marL="342900" indent="-342900">
              <a:buFont typeface="Arial"/>
              <a:buChar char="•"/>
            </a:pPr>
            <a:r>
              <a:rPr lang="en-GB" sz="2400" dirty="0">
                <a:latin typeface="Verdana"/>
                <a:cs typeface="Verdana"/>
              </a:rPr>
              <a:t>Chronic renal </a:t>
            </a:r>
            <a:r>
              <a:rPr lang="en-GB" sz="2400" dirty="0" smtClean="0">
                <a:latin typeface="Verdana"/>
                <a:cs typeface="Verdana"/>
              </a:rPr>
              <a:t>disease / Chronic </a:t>
            </a:r>
            <a:r>
              <a:rPr lang="en-GB" sz="2400" dirty="0">
                <a:latin typeface="Verdana"/>
                <a:cs typeface="Verdana"/>
              </a:rPr>
              <a:t>liver disease </a:t>
            </a:r>
            <a:endParaRPr lang="en-GB" sz="2400" dirty="0" smtClean="0">
              <a:latin typeface="Verdana"/>
              <a:cs typeface="Verdana"/>
            </a:endParaRPr>
          </a:p>
          <a:p>
            <a:pPr marL="342900" indent="-342900">
              <a:buFont typeface="Arial"/>
              <a:buChar char="•"/>
            </a:pPr>
            <a:r>
              <a:rPr lang="en-GB" sz="2400" dirty="0" smtClean="0">
                <a:latin typeface="Verdana"/>
                <a:cs typeface="Verdana"/>
              </a:rPr>
              <a:t>MI / Heart Failure / Angina / Hypertension</a:t>
            </a:r>
          </a:p>
          <a:p>
            <a:pPr marL="342900" indent="-342900">
              <a:buFont typeface="Arial"/>
              <a:buChar char="•"/>
            </a:pPr>
            <a:r>
              <a:rPr lang="en-GB" sz="2400" dirty="0">
                <a:latin typeface="Verdana"/>
                <a:cs typeface="Verdana"/>
              </a:rPr>
              <a:t>Peripheral vascular </a:t>
            </a:r>
            <a:r>
              <a:rPr lang="en-GB" sz="2400" dirty="0" smtClean="0">
                <a:latin typeface="Verdana"/>
                <a:cs typeface="Verdana"/>
              </a:rPr>
              <a:t>disease</a:t>
            </a:r>
          </a:p>
          <a:p>
            <a:pPr marL="342900" indent="-342900">
              <a:buFont typeface="Arial"/>
              <a:buChar char="•"/>
            </a:pPr>
            <a:r>
              <a:rPr lang="en-GB" sz="2400" dirty="0" smtClean="0">
                <a:latin typeface="Verdana"/>
                <a:cs typeface="Verdana"/>
              </a:rPr>
              <a:t>Diabetes</a:t>
            </a:r>
          </a:p>
          <a:p>
            <a:pPr marL="342900" indent="-342900">
              <a:buFont typeface="Arial"/>
              <a:buChar char="•"/>
            </a:pPr>
            <a:r>
              <a:rPr lang="en-GB" sz="2400" dirty="0" smtClean="0">
                <a:latin typeface="Verdana"/>
                <a:cs typeface="Verdana"/>
              </a:rPr>
              <a:t>Stroke</a:t>
            </a:r>
          </a:p>
          <a:p>
            <a:r>
              <a:rPr lang="en-GB" sz="2400" dirty="0" smtClean="0">
                <a:latin typeface="Verdana"/>
                <a:cs typeface="Verdana"/>
              </a:rPr>
              <a:t> </a:t>
            </a:r>
          </a:p>
        </p:txBody>
      </p:sp>
      <p:sp>
        <p:nvSpPr>
          <p:cNvPr id="13" name="TextBox 12"/>
          <p:cNvSpPr txBox="1"/>
          <p:nvPr/>
        </p:nvSpPr>
        <p:spPr>
          <a:xfrm>
            <a:off x="17428667" y="23292865"/>
            <a:ext cx="8568952" cy="2308324"/>
          </a:xfrm>
          <a:prstGeom prst="rect">
            <a:avLst/>
          </a:prstGeom>
          <a:noFill/>
        </p:spPr>
        <p:txBody>
          <a:bodyPr wrap="square" rtlCol="0">
            <a:spAutoFit/>
          </a:bodyPr>
          <a:lstStyle/>
          <a:p>
            <a:pPr marL="342900" indent="-342900">
              <a:buFont typeface="Arial"/>
              <a:buChar char="•"/>
            </a:pPr>
            <a:r>
              <a:rPr lang="en-GB" sz="2400" dirty="0">
                <a:latin typeface="Verdana"/>
                <a:cs typeface="Verdana"/>
              </a:rPr>
              <a:t>COPD</a:t>
            </a:r>
          </a:p>
          <a:p>
            <a:pPr marL="342900" indent="-342900">
              <a:buFont typeface="Arial"/>
              <a:buChar char="•"/>
            </a:pPr>
            <a:r>
              <a:rPr lang="en-GB" sz="2400" dirty="0">
                <a:latin typeface="Verdana"/>
                <a:cs typeface="Verdana"/>
              </a:rPr>
              <a:t>Connective tissue / Autoimmune disease </a:t>
            </a:r>
          </a:p>
          <a:p>
            <a:pPr marL="342900" indent="-342900">
              <a:buFont typeface="Arial"/>
              <a:buChar char="•"/>
            </a:pPr>
            <a:r>
              <a:rPr lang="en-GB" sz="2400" dirty="0">
                <a:latin typeface="Verdana"/>
                <a:cs typeface="Verdana"/>
              </a:rPr>
              <a:t>Rheumatoid arthritis / Osteoporosis</a:t>
            </a:r>
          </a:p>
          <a:p>
            <a:pPr marL="342900" indent="-342900">
              <a:buFont typeface="Arial"/>
              <a:buChar char="•"/>
            </a:pPr>
            <a:r>
              <a:rPr lang="en-GB" sz="2400" dirty="0">
                <a:latin typeface="Verdana"/>
                <a:cs typeface="Verdana"/>
              </a:rPr>
              <a:t>Lymphoma / Leukaemia</a:t>
            </a:r>
          </a:p>
          <a:p>
            <a:pPr marL="342900" indent="-342900">
              <a:buFont typeface="Arial"/>
              <a:buChar char="•"/>
            </a:pPr>
            <a:r>
              <a:rPr lang="en-GB" sz="2400" dirty="0">
                <a:latin typeface="Verdana"/>
                <a:cs typeface="Verdana"/>
              </a:rPr>
              <a:t>Dementia / Depression</a:t>
            </a:r>
          </a:p>
          <a:p>
            <a:pPr marL="342900" indent="-342900">
              <a:buFont typeface="Arial"/>
              <a:buChar char="•"/>
            </a:pPr>
            <a:r>
              <a:rPr lang="en-GB" sz="2400" dirty="0">
                <a:latin typeface="Verdana"/>
                <a:cs typeface="Verdana"/>
              </a:rPr>
              <a:t>Malignant tumour / Metastasis </a:t>
            </a:r>
            <a:endParaRPr lang="en-US" sz="2400" dirty="0"/>
          </a:p>
        </p:txBody>
      </p:sp>
      <p:graphicFrame>
        <p:nvGraphicFramePr>
          <p:cNvPr id="20" name="Chart 19"/>
          <p:cNvGraphicFramePr>
            <a:graphicFrameLocks/>
          </p:cNvGraphicFramePr>
          <p:nvPr>
            <p:extLst>
              <p:ext uri="{D42A27DB-BD31-4B8C-83A1-F6EECF244321}">
                <p14:modId xmlns:p14="http://schemas.microsoft.com/office/powerpoint/2010/main" val="3065800180"/>
              </p:ext>
            </p:extLst>
          </p:nvPr>
        </p:nvGraphicFramePr>
        <p:xfrm>
          <a:off x="33225333" y="7955161"/>
          <a:ext cx="17209912" cy="10657184"/>
        </p:xfrm>
        <a:graphic>
          <a:graphicData uri="http://schemas.openxmlformats.org/drawingml/2006/chart">
            <c:chart xmlns:c="http://schemas.openxmlformats.org/drawingml/2006/chart" xmlns:r="http://schemas.openxmlformats.org/officeDocument/2006/relationships" r:id="rId4"/>
          </a:graphicData>
        </a:graphic>
      </p:graphicFrame>
      <p:pic>
        <p:nvPicPr>
          <p:cNvPr id="21" name="Picture 20" descr="fasthost51_live95292_logo-img.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14899" y="23076841"/>
            <a:ext cx="2592288" cy="2592288"/>
          </a:xfrm>
          <a:prstGeom prst="rect">
            <a:avLst/>
          </a:prstGeom>
        </p:spPr>
      </p:pic>
      <p:sp>
        <p:nvSpPr>
          <p:cNvPr id="15" name="TextBox 14"/>
          <p:cNvSpPr txBox="1"/>
          <p:nvPr/>
        </p:nvSpPr>
        <p:spPr>
          <a:xfrm>
            <a:off x="4251203" y="22788809"/>
            <a:ext cx="4392488" cy="1415772"/>
          </a:xfrm>
          <a:prstGeom prst="rect">
            <a:avLst/>
          </a:prstGeom>
          <a:noFill/>
        </p:spPr>
        <p:txBody>
          <a:bodyPr wrap="square" rtlCol="0">
            <a:spAutoFit/>
          </a:bodyPr>
          <a:lstStyle/>
          <a:p>
            <a:pPr algn="ctr"/>
            <a:r>
              <a:rPr lang="en-US" b="1" dirty="0" smtClean="0">
                <a:solidFill>
                  <a:schemeClr val="bg1"/>
                </a:solidFill>
                <a:latin typeface="Arial"/>
              </a:rPr>
              <a:t>OPSOC</a:t>
            </a:r>
            <a:endParaRPr lang="en-US" b="1" dirty="0">
              <a:solidFill>
                <a:schemeClr val="bg1"/>
              </a:solidFill>
              <a:latin typeface="Arial"/>
            </a:endParaRPr>
          </a:p>
        </p:txBody>
      </p:sp>
    </p:spTree>
    <p:extLst>
      <p:ext uri="{BB962C8B-B14F-4D97-AF65-F5344CB8AC3E}">
        <p14:creationId xmlns:p14="http://schemas.microsoft.com/office/powerpoint/2010/main" val="30665394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1513</TotalTime>
  <Words>896</Words>
  <Application>Microsoft Macintosh PowerPoint</Application>
  <PresentationFormat>Custom</PresentationFormat>
  <Paragraphs>39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Flow</vt:lpstr>
      <vt:lpstr>The prevalence of multimorbidity in an older acute general surgical population. Provenance</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presence of cognitive impairment in emergency general surgery</dc:title>
  <dc:creator>Jenni</dc:creator>
  <cp:lastModifiedBy>Lyndsay Pearce</cp:lastModifiedBy>
  <cp:revision>44</cp:revision>
  <dcterms:created xsi:type="dcterms:W3CDTF">2015-02-03T16:04:36Z</dcterms:created>
  <dcterms:modified xsi:type="dcterms:W3CDTF">2015-03-20T10:17:02Z</dcterms:modified>
</cp:coreProperties>
</file>